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75"/>
  </p:notesMasterIdLst>
  <p:sldIdLst>
    <p:sldId id="339" r:id="rId5"/>
    <p:sldId id="356" r:id="rId6"/>
    <p:sldId id="340" r:id="rId7"/>
    <p:sldId id="341" r:id="rId8"/>
    <p:sldId id="380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55" r:id="rId17"/>
    <p:sldId id="357" r:id="rId18"/>
    <p:sldId id="349" r:id="rId19"/>
    <p:sldId id="370" r:id="rId20"/>
    <p:sldId id="350" r:id="rId21"/>
    <p:sldId id="351" r:id="rId22"/>
    <p:sldId id="352" r:id="rId23"/>
    <p:sldId id="353" r:id="rId24"/>
    <p:sldId id="358" r:id="rId25"/>
    <p:sldId id="359" r:id="rId26"/>
    <p:sldId id="360" r:id="rId27"/>
    <p:sldId id="361" r:id="rId28"/>
    <p:sldId id="354" r:id="rId29"/>
    <p:sldId id="362" r:id="rId30"/>
    <p:sldId id="364" r:id="rId31"/>
    <p:sldId id="365" r:id="rId32"/>
    <p:sldId id="373" r:id="rId33"/>
    <p:sldId id="366" r:id="rId34"/>
    <p:sldId id="367" r:id="rId35"/>
    <p:sldId id="371" r:id="rId36"/>
    <p:sldId id="374" r:id="rId37"/>
    <p:sldId id="375" r:id="rId38"/>
    <p:sldId id="376" r:id="rId39"/>
    <p:sldId id="377" r:id="rId40"/>
    <p:sldId id="378" r:id="rId41"/>
    <p:sldId id="379" r:id="rId42"/>
    <p:sldId id="393" r:id="rId43"/>
    <p:sldId id="363" r:id="rId44"/>
    <p:sldId id="256" r:id="rId45"/>
    <p:sldId id="381" r:id="rId46"/>
    <p:sldId id="396" r:id="rId47"/>
    <p:sldId id="409" r:id="rId48"/>
    <p:sldId id="383" r:id="rId49"/>
    <p:sldId id="384" r:id="rId50"/>
    <p:sldId id="385" r:id="rId51"/>
    <p:sldId id="386" r:id="rId52"/>
    <p:sldId id="387" r:id="rId53"/>
    <p:sldId id="388" r:id="rId54"/>
    <p:sldId id="389" r:id="rId55"/>
    <p:sldId id="390" r:id="rId56"/>
    <p:sldId id="391" r:id="rId57"/>
    <p:sldId id="392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10" r:id="rId69"/>
    <p:sldId id="411" r:id="rId70"/>
    <p:sldId id="412" r:id="rId71"/>
    <p:sldId id="413" r:id="rId72"/>
    <p:sldId id="414" r:id="rId73"/>
    <p:sldId id="39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4" autoAdjust="0"/>
    <p:restoredTop sz="85479"/>
  </p:normalViewPr>
  <p:slideViewPr>
    <p:cSldViewPr snapToGrid="0">
      <p:cViewPr>
        <p:scale>
          <a:sx n="116" d="100"/>
          <a:sy n="116" d="100"/>
        </p:scale>
        <p:origin x="160" y="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5/3/25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6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{L}_{left}^\Sigma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 \</a:t>
            </a:r>
            <a:r>
              <a:rPr lang="en-US" dirty="0" err="1"/>
              <a:t>approx</a:t>
            </a:r>
            <a:r>
              <a:rPr lang="en-US" dirty="0"/>
              <a:t> 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{L}_{right}^\Sigma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3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{L}_1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 = 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{L}_2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98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14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E5530-28B9-BBCE-DD1F-0A95B13E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61FBD-4B29-7542-3420-A574D67A9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7E0B7-9E1F-3FF8-E470-B4B5FB2D4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123D-B91D-E0E7-E89D-1C9C953C1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6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2BA46B-62E1-9C4E-9919-D959D55246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8000"/>
            <a:ext cx="4592702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821560" cy="1474115"/>
          </a:xfrm>
        </p:spPr>
        <p:txBody>
          <a:bodyPr lIns="0" anchor="b">
            <a:noAutofit/>
          </a:bodyPr>
          <a:lstStyle>
            <a:lvl1pPr algn="l">
              <a:defRPr sz="5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CF33DCF-3D1A-434A-B413-DDCB78F72A3B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73DB-3B3E-6C4D-821E-253F5AD3C8BD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E126-880D-4243-98BD-24620CB440DA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F313-DA7B-DD4C-A97E-DB52B222E997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C32EEAA-5808-954C-B9D0-1CDCF57EDC3D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ABB091-8774-9E48-B7F2-27B51F3E1D9E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38D7EA-7D07-4B42-ADCB-1BD63AAF7D0C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39E683-6E4A-C449-AE6A-1450532C4F8B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2A2C1C-9C97-DD44-B681-19658D0285CE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26D620-ECF0-0F4F-8577-FEDCE92C9B0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1EAD5E-D572-2543-A13B-AF19766C6061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73A6A92-E41E-614E-B620-EFA9192C7F36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98F507-4C7B-6440-9274-D567E17B880A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62FC0E-C608-DC42-8142-5E620C58639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CC75DC-12D2-C548-B93B-8BE8DDE058E8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4F8930-F07E-A444-B191-FE56C3BD8316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26A990-F64D-7B46-9DDB-79FB7E56237D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A52E3-1AD5-F04B-A519-876179FD2849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07867"/>
            <a:ext cx="5440648" cy="544515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F4A1E3F-B449-104B-AC2B-460DFCDD4D45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83A625-C185-494B-B37B-9A01244E319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B838A2-1B77-0E49-8EB2-7C6DCD7571CB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B6C057-9898-964D-A318-DDE19B199684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7EC5E2-3D95-A749-8B20-E089E5CD8094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1FB6F0-3123-6F44-ADA3-9A378BBFB9EC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8458C1-B21A-1740-8C2E-D51A34AFD1A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none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8D22868E-0123-5F4D-84F4-5987CCFFFD49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7994C-28FD-564D-8D2B-3C1D1E003F78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F1F1A7-A97F-2043-A2B6-700DB47E5D6E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24B184-90A6-454F-9D9E-ECF073E8AB22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BF415E-5C68-5A46-A4AA-12882385D646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68827-DD27-C847-A47E-256BF5F3DD58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BE1C56-BDF3-2C49-8D53-7F278C21E615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none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106F9B6-DED8-464F-9116-61B585DFD1F0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B9973A-E968-E149-B111-4E3A0085298A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2FDE60-617C-5041-979E-D1F7A2C5C89F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4F1CEB-D611-BA47-A19D-E0A5A169870A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D50D4-6174-034C-A3F3-E9AB2E1D3281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EA6D82-A05D-0249-8E30-A4790C4403B2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C19425-79B1-3342-B23A-57609026ACF2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C204E9-A1A6-7A40-9253-8E8455E9F947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710A07-0963-2F48-B979-AEAC595D230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F4AFBB-4878-E449-BA3E-95D6B0E5FAB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A5CE70-AD3F-774E-BE63-C49B146F7847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CBF245-27F6-0A4E-A98C-1F74A015B671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9344F2-19C3-7A47-BC07-9351DEF6EEA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60D7D3-7608-864C-95F0-5D019659C1F5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6AD5E26D-A1EA-C447-AF72-2951E47C4CC9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1951DB4-78E5-884C-BDE1-084877EE3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3" y="985586"/>
            <a:ext cx="6173872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C4F1996-BD07-7F45-98F6-10D69EE3F15A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65732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C13142-293B-7E4D-99F3-5C7708CD4E0B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45154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B1498-F58C-E646-9F6F-54D3F125A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4" y="985586"/>
            <a:ext cx="6173872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42D84BF-CC9F-2E45-B41E-E1018E52236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387F9-B9F8-B843-A4AF-1DE8170DDD7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777F05-86E1-1440-B143-A590EF7D0CF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ABB63A-2280-5247-9344-AFFBEEA91B4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B0FD2-33DD-9B46-A0F5-B6C6D770C39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A3A37A-AABE-5844-99CD-3DE6893FA8D7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3F5BA384-1AC9-914C-8447-CA0AC2574590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1951DB4-78E5-884C-BDE1-084877EE3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4" y="805093"/>
            <a:ext cx="6173872" cy="407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B9F152-2C9C-3C49-91F6-1A68EA5126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D4754-DD21-1142-99BB-DD4E087328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65732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9782CF-F8AF-7740-817C-B8B3917A326F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45154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B1498-F58C-E646-9F6F-54D3F125A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4" y="799131"/>
            <a:ext cx="6173872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42D84BF-CC9F-2E45-B41E-E1018E52236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387F9-B9F8-B843-A4AF-1DE8170DDD7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777F05-86E1-1440-B143-A590EF7D0CF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ABB63A-2280-5247-9344-AFFBEEA91B4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B0FD2-33DD-9B46-A0F5-B6C6D770C39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A3A37A-AABE-5844-99CD-3DE6893FA8D7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4F621A7-BC12-434B-BB2A-7AB9ABA147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034381-4CDE-A64B-9AB1-A8FE06B6A1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504060" cy="1474115"/>
          </a:xfrm>
        </p:spPr>
        <p:txBody>
          <a:bodyPr lIns="0" anchor="b">
            <a:noAutofit/>
          </a:bodyPr>
          <a:lstStyle>
            <a:lvl1pPr algn="l">
              <a:defRPr sz="54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5A259DA-4A8F-CA47-A9EB-38DF0D857FCE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4" name="Rectangle 2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25637DD-B94D-0C4B-80E5-DEC983B41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8000"/>
            <a:ext cx="459270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356A964-E062-D341-9162-4453C1700502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A7E8EE6-1FF2-414B-9B24-9195B1BD6F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8000"/>
            <a:ext cx="459270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7F97-ECBF-E549-8482-8BB95FFF8E9B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CEB7E-B3F8-C7C7-06A2-8D96DC4CFB17}"/>
              </a:ext>
            </a:extLst>
          </p:cNvPr>
          <p:cNvSpPr/>
          <p:nvPr userDrawn="1"/>
        </p:nvSpPr>
        <p:spPr>
          <a:xfrm>
            <a:off x="9195942" y="6197600"/>
            <a:ext cx="2735270" cy="660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DEF922E-6C66-6840-ADCC-75CFB9F15214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8352-A6F1-EE45-82B4-9DE678DC9616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19583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="1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39469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49107" y="6335309"/>
            <a:ext cx="1181114" cy="250337"/>
          </a:xfrm>
        </p:spPr>
        <p:txBody>
          <a:bodyPr/>
          <a:lstStyle/>
          <a:p>
            <a:fld id="{87C094A0-1F0F-9F44-9274-02E401954675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779" y="6335309"/>
            <a:ext cx="4525878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6A80-AC25-FE4B-8082-43CB24393FB1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AA114A7-C85D-F042-9525-13C0DC16C6C0}" type="datetime1">
              <a:rPr lang="en-CA" smtClean="0"/>
              <a:t>2025-05-03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2" r:id="rId21"/>
    <p:sldLayoutId id="214748372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offrog.github.io/caps-2025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rbledcircus.com/kemdem/left-right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eprint.iacr.org/2025/418" TargetMode="External"/><Relationship Id="rId3" Type="http://schemas.openxmlformats.org/officeDocument/2006/relationships/image" Target="../media/image55.png"/><Relationship Id="rId7" Type="http://schemas.openxmlformats.org/officeDocument/2006/relationships/hyperlink" Target="https://prooffrog.github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6.png"/><Relationship Id="rId4" Type="http://schemas.microsoft.com/office/2017/06/relationships/model3d" Target="../media/model3d1.glb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25/418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prooffrog.github.io/caps-2025.html" TargetMode="Externa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eprint.iacr.org/2025/418" TargetMode="External"/><Relationship Id="rId3" Type="http://schemas.openxmlformats.org/officeDocument/2006/relationships/image" Target="../media/image55.png"/><Relationship Id="rId7" Type="http://schemas.openxmlformats.org/officeDocument/2006/relationships/hyperlink" Target="https://prooffrog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6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2EBB5B-532F-8512-F19D-FFF9DBBB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Primitives: KEM-DEM Security </a:t>
            </a:r>
            <a:br>
              <a:rPr lang="en-US" cap="none" dirty="0"/>
            </a:br>
            <a:r>
              <a:rPr lang="en-US" cap="none" dirty="0"/>
              <a:t>Pen &amp; Paper Proof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DCEFB32-073F-576D-3208-7DEC0A27F7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Douglas Stebila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021223-62E6-27FB-B6D8-BD30AD6DD3F0}"/>
              </a:ext>
            </a:extLst>
          </p:cNvPr>
          <p:cNvGrpSpPr/>
          <p:nvPr/>
        </p:nvGrpSpPr>
        <p:grpSpPr>
          <a:xfrm>
            <a:off x="4630982" y="5915566"/>
            <a:ext cx="4881153" cy="461665"/>
            <a:chOff x="213360" y="6271821"/>
            <a:chExt cx="4881153" cy="461665"/>
          </a:xfrm>
        </p:grpSpPr>
        <p:pic>
          <p:nvPicPr>
            <p:cNvPr id="10" name="Picture 9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7A2F7FFD-3D7D-2EE4-7137-D24B3B67C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" y="6320091"/>
              <a:ext cx="681098" cy="3651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5E46E7-3212-E2F4-5564-5AB05F66502D}"/>
                </a:ext>
              </a:extLst>
            </p:cNvPr>
            <p:cNvSpPr txBox="1"/>
            <p:nvPr/>
          </p:nvSpPr>
          <p:spPr>
            <a:xfrm>
              <a:off x="976802" y="6271821"/>
              <a:ext cx="4117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2"/>
                  </a:solidFill>
                </a:rPr>
                <a:t>We acknowledge the support of the Natural Sciences and Engineering Research Council of Canada (NSERC).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F67886-421F-AD7D-5401-858535EFCF8C}"/>
              </a:ext>
            </a:extLst>
          </p:cNvPr>
          <p:cNvSpPr txBox="1"/>
          <p:nvPr/>
        </p:nvSpPr>
        <p:spPr>
          <a:xfrm>
            <a:off x="452740" y="273356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3"/>
              </a:rPr>
              <a:t>https://prooffrog.github.io/caps-2025.html</a:t>
            </a:r>
            <a:r>
              <a:rPr lang="en-US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295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108B-2160-DCE7-34A9-E745BB10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F03F-A1FD-DB31-986E-BDE1F8967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Inlining</a:t>
            </a:r>
            <a:r>
              <a:rPr lang="en-US" dirty="0"/>
              <a:t> library      into program (or library)     : inserting the code from library     into another program      in every place where a subroutine of library      is called</a:t>
            </a:r>
          </a:p>
          <a:p>
            <a:r>
              <a:rPr lang="en-US" b="1" dirty="0"/>
              <a:t>Interchangeable:</a:t>
            </a:r>
            <a:r>
              <a:rPr lang="en-US" dirty="0"/>
              <a:t> libraries       and       are </a:t>
            </a:r>
            <a:r>
              <a:rPr lang="en-US" b="1" dirty="0"/>
              <a:t>interchangeable</a:t>
            </a:r>
            <a:r>
              <a:rPr lang="en-US" dirty="0"/>
              <a:t> (denoted                ) if, for all programs        it holds that</a:t>
            </a:r>
          </a:p>
          <a:p>
            <a:endParaRPr lang="en-US" dirty="0"/>
          </a:p>
          <a:p>
            <a:pPr lvl="1"/>
            <a:r>
              <a:rPr lang="en-US" dirty="0"/>
              <a:t>Interchangeability comes up in "rewriting steps" in game-hopping proofs.)</a:t>
            </a:r>
          </a:p>
          <a:p>
            <a:pPr lvl="1"/>
            <a:r>
              <a:rPr lang="en-US" dirty="0"/>
              <a:t>One way of showing interchangeability is to show that        and        is to show that they are "code-wise equivalent", meaning they have the same source code, or "equivalent" source code</a:t>
            </a:r>
          </a:p>
          <a:p>
            <a:r>
              <a:rPr lang="en-US" b="1" dirty="0"/>
              <a:t>Indistinguishability</a:t>
            </a:r>
            <a:r>
              <a:rPr lang="en-US" dirty="0"/>
              <a:t>: libraries       and       are </a:t>
            </a:r>
            <a:r>
              <a:rPr lang="en-US" b="1" dirty="0"/>
              <a:t>indistinguishable</a:t>
            </a:r>
            <a:r>
              <a:rPr lang="en-US" dirty="0"/>
              <a:t> if, for all programs        it holds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A0925-1E06-4A48-9CB0-E6CB29D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6A269-3498-966F-EC85-5F5B3731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571F8-3505-4A46-C781-53927D8E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3146036"/>
            <a:ext cx="50546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1D8BB-B914-E9F4-1FD3-B9BEDDEEA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446" y="5855787"/>
            <a:ext cx="50546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36EF7-5CAD-A608-0CE6-DE7EA577D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843" y="1482514"/>
            <a:ext cx="2032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547BB-F724-9F38-321E-DA63CCA19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21" y="1497859"/>
            <a:ext cx="2413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EF1F6-9B79-C559-EDDA-59B44942B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2797" y="1497859"/>
            <a:ext cx="203200" cy="24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34B172-518D-E3B8-951A-123CD5554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097" y="1811940"/>
            <a:ext cx="2413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35B706-EB29-BFDF-45B8-3F985D76A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364" y="1811940"/>
            <a:ext cx="2032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0E67FB-198F-563D-F477-904F62E45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9402" y="2340634"/>
            <a:ext cx="3175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FD1CF1-DEF8-8C14-88AE-724589660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0" y="2350908"/>
            <a:ext cx="3302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738D16-41A7-23AC-0614-301047CC3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4897" y="2350908"/>
            <a:ext cx="1079500" cy="26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C744A9-6152-C9AC-8E32-28CA813ED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27" y="2683573"/>
            <a:ext cx="241300" cy="25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2311E0-005C-23B4-9B3C-2A81FDADE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4" y="4174960"/>
            <a:ext cx="3175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2A6017-5E6B-6450-0F1A-FFAA1CD43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7892" y="4185234"/>
            <a:ext cx="3302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E810F3-8E18-C8D7-F857-A96B102F2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781" y="4985485"/>
            <a:ext cx="317500" cy="266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380E57-4025-1665-9922-EFB6B62EC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8475" y="4995759"/>
            <a:ext cx="3302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48948E-A85A-C88A-E962-FBC27582F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783" y="5287015"/>
            <a:ext cx="241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3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F0E9-29A6-E285-279C-0B3CFDAA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Game-hopping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9392-5FF7-5FDA-5B21-AF4CE8596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Goal: Show </a:t>
            </a:r>
          </a:p>
          <a:p>
            <a:endParaRPr lang="en-US" dirty="0"/>
          </a:p>
          <a:p>
            <a:r>
              <a:rPr lang="en-US" dirty="0"/>
              <a:t>Game 0 =            is the inlining of the code for your scheme      into security experiment </a:t>
            </a:r>
          </a:p>
          <a:p>
            <a:endParaRPr lang="en-US" dirty="0"/>
          </a:p>
          <a:p>
            <a:r>
              <a:rPr lang="en-US" dirty="0"/>
              <a:t>Game 1 is another game (library) typically formed by changing some lines of Game 0</a:t>
            </a:r>
          </a:p>
          <a:p>
            <a:endParaRPr lang="en-US" dirty="0"/>
          </a:p>
          <a:p>
            <a:r>
              <a:rPr lang="en-US" dirty="0"/>
              <a:t>Game 1 and Game 0 could be indistinguishable for one of several reasons:</a:t>
            </a:r>
          </a:p>
          <a:p>
            <a:pPr lvl="1"/>
            <a:r>
              <a:rPr lang="en-US" dirty="0"/>
              <a:t>They are in fact interchangeable (code-wise equivalent)</a:t>
            </a:r>
          </a:p>
          <a:p>
            <a:pPr lvl="1"/>
            <a:r>
              <a:rPr lang="en-US" dirty="0"/>
              <a:t>They are indistinguishable under some computational assumption</a:t>
            </a:r>
          </a:p>
          <a:p>
            <a:pPr lvl="1"/>
            <a:r>
              <a:rPr lang="en-US" dirty="0"/>
              <a:t>They are indistinguishable under some statistical argument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57AE2-864C-AD2B-E3E0-69C17BB6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4D388-7AB1-E6D7-F46A-E9292762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EAF18-EFE8-3CAA-57DC-36FE0711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54" y="1385267"/>
            <a:ext cx="58039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C6ADA-1441-BA82-9EAE-6AAD7648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28" y="2326940"/>
            <a:ext cx="6350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62652-FC49-16FE-7559-DE792E11C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191" y="2401642"/>
            <a:ext cx="2032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293E3B-45CE-A268-8FA6-80FB814D4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7118" y="2371390"/>
            <a:ext cx="635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1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3A9E-696C-6BCE-3085-6A075766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Game-hopping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E0FF-AC5D-40EB-C47A-74194598E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Suppose we want to show Game 0 and Game 1 are indistinguishable under some computational assumption.</a:t>
            </a:r>
          </a:p>
          <a:p>
            <a:r>
              <a:rPr lang="en-US" dirty="0"/>
              <a:t>Namely suppose scheme      satisfies a two-game security notion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define a reduction       that is an adversary to                                   such that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conclude that Game 0 and Game 1 are indistinguishable assuming        is secure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CA376-63E2-E4F1-C966-36C1F5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A538C-0893-E450-02E4-D15EB588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942E9-8C83-2045-FB56-AA6B1544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2966635"/>
            <a:ext cx="60579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FC439-99FB-30D8-22B8-4867D81D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4510875"/>
            <a:ext cx="26035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2612A-7DF4-B2F2-B64F-48EF2B2A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50" y="5051643"/>
            <a:ext cx="27305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3BC68-D79C-1A41-3504-7ED72B50A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609" y="2386103"/>
            <a:ext cx="1778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65E60-4805-29C2-1B06-97478648B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8639" y="2345007"/>
            <a:ext cx="20828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2DA58-7672-DB1B-93D6-9DFC77A41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382" y="3994949"/>
            <a:ext cx="2540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499F49-3C3F-42DD-CF21-4A6EAF329E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3119" y="3906399"/>
            <a:ext cx="20828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91FFCE-EBFA-8220-7EF5-EDC424595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021" y="5626355"/>
            <a:ext cx="177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C1E8E-119F-DC05-55D4-B4C32BAE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8759-8CAE-F8F0-1667-7C2618BA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Game-hopping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6F328-829E-6FD2-6C5E-A0CE31AF7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Goal: Show </a:t>
            </a:r>
          </a:p>
          <a:p>
            <a:r>
              <a:rPr lang="en-US" dirty="0"/>
              <a:t>Repeat game hops as many times as needed until we arrive at a Game </a:t>
            </a:r>
            <a:r>
              <a:rPr lang="en-US" i="1" dirty="0"/>
              <a:t>n</a:t>
            </a:r>
            <a:r>
              <a:rPr lang="en-US" dirty="0"/>
              <a:t> such that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summarize, a proof consists of</a:t>
            </a:r>
          </a:p>
          <a:p>
            <a:pPr marL="457200" indent="-457200">
              <a:buAutoNum type="arabicPeriod"/>
            </a:pPr>
            <a:r>
              <a:rPr lang="en-US" dirty="0"/>
              <a:t>Specifying each intermediate game (some can technically be omitted if they are implied by the reductions)</a:t>
            </a:r>
          </a:p>
          <a:p>
            <a:pPr marL="457200" indent="-457200">
              <a:buAutoNum type="arabicPeriod"/>
            </a:pPr>
            <a:r>
              <a:rPr lang="en-US" dirty="0"/>
              <a:t>Justifying each game hop</a:t>
            </a:r>
          </a:p>
          <a:p>
            <a:pPr marL="854075" lvl="1" indent="-457200"/>
            <a:r>
              <a:rPr lang="en-US" dirty="0"/>
              <a:t>If using indistinguishability:</a:t>
            </a:r>
          </a:p>
          <a:p>
            <a:pPr marL="1311275" lvl="2" indent="-457200">
              <a:buAutoNum type="arabicPeriod"/>
            </a:pPr>
            <a:r>
              <a:rPr lang="en-US" dirty="0"/>
              <a:t>Specifying the reduction for each hop</a:t>
            </a:r>
          </a:p>
          <a:p>
            <a:pPr marL="1311275" lvl="2" indent="-457200">
              <a:buAutoNum type="arabicPeriod"/>
            </a:pPr>
            <a:r>
              <a:rPr lang="en-US" dirty="0"/>
              <a:t>Justifying that each reduction </a:t>
            </a:r>
            <a:r>
              <a:rPr lang="en-US" dirty="0" err="1"/>
              <a:t>inlined</a:t>
            </a:r>
            <a:r>
              <a:rPr lang="en-US" dirty="0"/>
              <a:t> to its left/right game is code-wise equivalent to the previous/next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2A98F-E896-6912-2135-C1D6E6AB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22D89-53EE-58C1-98ED-EDF0DF73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D3CD8-6F4A-C517-1988-B4D4F936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54" y="1385267"/>
            <a:ext cx="58039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5DAC4-DD17-0D4A-E2CF-04E683A2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646" y="2295099"/>
            <a:ext cx="2108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8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E6360-5C11-0041-41FA-10D812F3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900DE2-29B0-431A-5E8A-0F758C2DD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988" y="3461558"/>
            <a:ext cx="9070975" cy="18296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the Joy of Cryptography style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with figures by Mike </a:t>
            </a:r>
            <a:r>
              <a:rPr lang="en-US" dirty="0" err="1"/>
              <a:t>Rosulek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https://garbledcircus.com/kemdem/left-right</a:t>
            </a:r>
            <a:r>
              <a:rPr lang="en-US" sz="2800" dirty="0">
                <a:solidFill>
                  <a:schemeClr val="accent4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EFD53-6263-BC85-3693-55E4747A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1" y="2382981"/>
            <a:ext cx="11569729" cy="1046019"/>
          </a:xfrm>
        </p:spPr>
        <p:txBody>
          <a:bodyPr anchor="ctr">
            <a:normAutofit/>
          </a:bodyPr>
          <a:lstStyle/>
          <a:p>
            <a:r>
              <a:rPr lang="en-US" dirty="0"/>
              <a:t>KEM-DEM is IND-CPA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35892-C80E-8C44-D424-56799899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F3F69-195A-6BA8-F3A0-A02DEACD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3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83F0-4CF0-9DEB-F175-6F0ACE6D0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Goal: KEM-DEM is IND-CPA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126D-C285-91A2-AE55-88045819E9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Construction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Build a public key encryption scheme by </a:t>
            </a:r>
          </a:p>
          <a:p>
            <a:r>
              <a:rPr lang="en-US" sz="2800" dirty="0"/>
              <a:t>using a key encapsulation mechanism to compute a shared secret,</a:t>
            </a:r>
          </a:p>
          <a:p>
            <a:r>
              <a:rPr lang="en-US" sz="2800" dirty="0"/>
              <a:t>and use that shared secret in a symmetric encryption scheme (data encapsulation mechanism) to encrypt a message.</a:t>
            </a:r>
          </a:p>
          <a:p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4FC013-01E3-8A2D-D522-7DAD2B4F6C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Security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Show that the KEM-DEM approach yields an IND-CPA-secure public key encryption scheme assuming that </a:t>
            </a:r>
          </a:p>
          <a:p>
            <a:r>
              <a:rPr lang="en-US" sz="2800" dirty="0"/>
              <a:t>the KEM is IND-CPA-secure </a:t>
            </a:r>
          </a:p>
          <a:p>
            <a:r>
              <a:rPr lang="en-US" sz="2800" dirty="0"/>
              <a:t>and the symmetric encryption scheme has one-time secrecy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5D5A-12F7-9FD0-6936-CBAFC7D5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CE28-5DF6-5630-22F4-C6933802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E55A9-7F93-8D87-333F-4481BDB9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5C27-1723-44B6-8FFE-4B9AF985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Goal: KEM-DEM is IND-CPA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D812A9-EC54-E0A9-9C34-545593C44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Idea of the proof</a:t>
            </a:r>
            <a:r>
              <a:rPr lang="en-US" sz="3200" dirty="0"/>
              <a:t>:</a:t>
            </a:r>
          </a:p>
          <a:p>
            <a:r>
              <a:rPr lang="en-US" sz="3200" dirty="0"/>
              <a:t>Game 0 = Starting game: Encrypt left message under real key</a:t>
            </a:r>
          </a:p>
          <a:p>
            <a:r>
              <a:rPr lang="en-US" sz="3200" dirty="0"/>
              <a:t>Game 1: Use random KEM shared secret instead of real</a:t>
            </a:r>
          </a:p>
          <a:p>
            <a:r>
              <a:rPr lang="en-US" sz="3200" dirty="0"/>
              <a:t>Game 2: Encrypt right message instead of left (under random key)</a:t>
            </a:r>
          </a:p>
          <a:p>
            <a:r>
              <a:rPr lang="en-US" sz="3200" dirty="0"/>
              <a:t>Game 3: Use real KEM shared secret instead of random</a:t>
            </a:r>
          </a:p>
          <a:p>
            <a:pPr lvl="1"/>
            <a:r>
              <a:rPr lang="en-US" sz="2800" dirty="0"/>
              <a:t>Game 3 = Ending game: Encrypt right message under real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53E20-9DD7-D47E-927A-D1CD59F5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785EF-2C56-E29F-E982-2C5228BA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5817-0680-C7AB-44B5-8C0D6A3C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we want to be thorough, we need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5CDEA-5D6C-A19A-456B-F1EDCE9D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Symmetric encryption scheme:</a:t>
            </a:r>
            <a:r>
              <a:rPr lang="en-US" dirty="0"/>
              <a:t> define (a) syntax; (b) one-time secrecy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Key encapsulation mechanism: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Public key encryption scheme: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KEM-DEM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Give a </a:t>
            </a:r>
            <a:r>
              <a:rPr lang="en-US" b="1" dirty="0"/>
              <a:t>game-hopping proof </a:t>
            </a:r>
            <a:r>
              <a:rPr lang="en-US" dirty="0"/>
              <a:t>for IND-CPA security of KEM-DEM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State intermediate games (can be implicit)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Give reductions to security of KEM or 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Justify interchangeability / indistinguishability</a:t>
            </a:r>
          </a:p>
          <a:p>
            <a:pPr marL="517525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theorem </a:t>
            </a:r>
            <a:r>
              <a:rPr lang="en-US" dirty="0"/>
              <a:t>we just proved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26D931-C176-7AEF-0C66-005A7A82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C4492-0F4D-3FAC-A5D4-4EC0794A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8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E464-49E2-A21A-4CBC-E328D9EB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Opinionated choices for this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E2AE-1C27-8869-17D8-0D2B41B3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style of </a:t>
            </a:r>
            <a:r>
              <a:rPr lang="en-US" i="1" dirty="0"/>
              <a:t>Joy of Cryptography</a:t>
            </a:r>
            <a:r>
              <a:rPr lang="en-US" dirty="0"/>
              <a:t> by Mike </a:t>
            </a:r>
            <a:r>
              <a:rPr lang="en-US" dirty="0" err="1"/>
              <a:t>Rosulek</a:t>
            </a:r>
            <a:endParaRPr lang="en-US" dirty="0"/>
          </a:p>
          <a:p>
            <a:r>
              <a:rPr lang="en-US" dirty="0"/>
              <a:t>All security experiments are </a:t>
            </a:r>
            <a:r>
              <a:rPr lang="en-US" sz="2400" dirty="0"/>
              <a:t>two-game indistinguishability: left/right, real/random</a:t>
            </a:r>
          </a:p>
          <a:p>
            <a:r>
              <a:rPr lang="en-US" dirty="0"/>
              <a:t>All security experiments structured with </a:t>
            </a:r>
            <a:r>
              <a:rPr lang="en-US" sz="2400" dirty="0"/>
              <a:t>initialize / adversary access to all oracles + direct adversary output</a:t>
            </a:r>
          </a:p>
          <a:p>
            <a:r>
              <a:rPr lang="en-US" dirty="0"/>
              <a:t>Adversary gets setup values via oracles rather than direct input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E63F-0A5A-E962-B52B-A33ED972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1F5E-ECEC-3F2A-5D42-F8C01D88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5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5064-962F-6620-1489-6F5BF399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1.a) Syntax of symmetric encryption scheme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E37497-8702-8581-7143-4CA213E95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2" y="1809420"/>
            <a:ext cx="11177596" cy="38105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48B62-EB5E-52E6-9044-CD9825A3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2442D-436E-9C78-EDA2-CA6A000D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8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7D44E1-05C4-70D7-2060-827B888E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1" y="760288"/>
            <a:ext cx="11569729" cy="5352835"/>
          </a:xfrm>
        </p:spPr>
        <p:txBody>
          <a:bodyPr anchor="ctr">
            <a:normAutofit/>
          </a:bodyPr>
          <a:lstStyle/>
          <a:p>
            <a:r>
              <a:rPr lang="en-US" dirty="0"/>
              <a:t>Recap: Provable Security </a:t>
            </a:r>
            <a:br>
              <a:rPr lang="en-US" dirty="0"/>
            </a:br>
            <a:r>
              <a:rPr lang="en-US" dirty="0"/>
              <a:t>and Game Hopping Proofs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8A36-4940-049B-BF21-2FE22C34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4A87F-B6FA-7F6E-9D74-443E4A12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7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DC68-CBB9-B83B-95F7-1C14CC66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1.b) One-time secrecy of symmetric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E1512-A757-B3B2-1DC9-490257DB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29802-0675-F7E1-D54C-2C19D418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E22BDA-8594-2547-C18B-6B3116E97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74" y="1330035"/>
            <a:ext cx="8519745" cy="5434565"/>
          </a:xfrm>
        </p:spPr>
      </p:pic>
    </p:spTree>
    <p:extLst>
      <p:ext uri="{BB962C8B-B14F-4D97-AF65-F5344CB8AC3E}">
        <p14:creationId xmlns:p14="http://schemas.microsoft.com/office/powerpoint/2010/main" val="405742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85F8-723F-BEC0-0A45-E8E833439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1AD9-31D3-C9FD-520D-E92B14EF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2.a) Syntax of key encapsulation mechanism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C86F8-87FF-468F-CC5F-77870E8C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5CB9B-B8AC-3A3E-6FB6-1AD75114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27F037-AE81-B58B-A3A0-B3064E5D6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7" y="1463577"/>
            <a:ext cx="10869986" cy="5122069"/>
          </a:xfrm>
        </p:spPr>
      </p:pic>
    </p:spTree>
    <p:extLst>
      <p:ext uri="{BB962C8B-B14F-4D97-AF65-F5344CB8AC3E}">
        <p14:creationId xmlns:p14="http://schemas.microsoft.com/office/powerpoint/2010/main" val="294875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F5D88-EDAB-A1AB-A788-9BF307FF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95DF-FB0F-5AA6-ADBF-CB83E036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2.b) IND-CPA security of a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8EF16-4F67-CE4E-0006-FD91D0C4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EED21-5F24-82AE-87AA-A698136A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89387F-02FB-38F3-5647-30EDCEA34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84" y="1247842"/>
            <a:ext cx="8920432" cy="552796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2D5100-7035-321E-7E49-D34F518A3ABE}"/>
              </a:ext>
            </a:extLst>
          </p:cNvPr>
          <p:cNvSpPr/>
          <p:nvPr/>
        </p:nvSpPr>
        <p:spPr>
          <a:xfrm>
            <a:off x="6430446" y="3210864"/>
            <a:ext cx="2817828" cy="387934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D0B27-8162-7827-DB87-285FAED659F0}"/>
              </a:ext>
            </a:extLst>
          </p:cNvPr>
          <p:cNvSpPr txBox="1"/>
          <p:nvPr/>
        </p:nvSpPr>
        <p:spPr>
          <a:xfrm>
            <a:off x="5486399" y="2773475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Initialize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D9B90-C22A-54F6-3F5A-DADAAF90EDBF}"/>
              </a:ext>
            </a:extLst>
          </p:cNvPr>
          <p:cNvSpPr/>
          <p:nvPr/>
        </p:nvSpPr>
        <p:spPr>
          <a:xfrm>
            <a:off x="2925247" y="3420675"/>
            <a:ext cx="2817828" cy="387934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BFE53D4-342D-9EF6-DA83-3646C0BCDA57}"/>
              </a:ext>
            </a:extLst>
          </p:cNvPr>
          <p:cNvSpPr/>
          <p:nvPr/>
        </p:nvSpPr>
        <p:spPr>
          <a:xfrm rot="5400000">
            <a:off x="3428008" y="3353818"/>
            <a:ext cx="141129" cy="864705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FEBC9-44C7-28DE-CB4B-23C68C5CC56D}"/>
              </a:ext>
            </a:extLst>
          </p:cNvPr>
          <p:cNvSpPr txBox="1"/>
          <p:nvPr/>
        </p:nvSpPr>
        <p:spPr>
          <a:xfrm>
            <a:off x="4791337" y="3861894"/>
            <a:ext cx="1390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Experiment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private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variables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60C35E9-1B8E-DE56-E725-1FB111FCAC72}"/>
              </a:ext>
            </a:extLst>
          </p:cNvPr>
          <p:cNvSpPr/>
          <p:nvPr/>
        </p:nvSpPr>
        <p:spPr>
          <a:xfrm rot="5400000">
            <a:off x="6924926" y="3134854"/>
            <a:ext cx="141129" cy="864705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40E9D1-B8FC-0DC4-276F-55C58DD3E728}"/>
              </a:ext>
            </a:extLst>
          </p:cNvPr>
          <p:cNvCxnSpPr>
            <a:endCxn id="8" idx="1"/>
          </p:cNvCxnSpPr>
          <p:nvPr/>
        </p:nvCxnSpPr>
        <p:spPr>
          <a:xfrm flipH="1" flipV="1">
            <a:off x="3498572" y="3856735"/>
            <a:ext cx="1292765" cy="1550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F26F0-FFB2-8045-E6A0-32A3C206C27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135078" y="3637771"/>
            <a:ext cx="860412" cy="3376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56C2396-AB4A-063D-C5EA-708E3A6DC8CE}"/>
              </a:ext>
            </a:extLst>
          </p:cNvPr>
          <p:cNvSpPr/>
          <p:nvPr/>
        </p:nvSpPr>
        <p:spPr>
          <a:xfrm>
            <a:off x="8009263" y="3856735"/>
            <a:ext cx="194433" cy="676706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AEE55-EE54-EE34-B3A6-D4489933A64F}"/>
              </a:ext>
            </a:extLst>
          </p:cNvPr>
          <p:cNvSpPr txBox="1"/>
          <p:nvPr/>
        </p:nvSpPr>
        <p:spPr>
          <a:xfrm>
            <a:off x="8244119" y="3736596"/>
            <a:ext cx="199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Adversary gets public key via oracle</a:t>
            </a:r>
          </a:p>
        </p:txBody>
      </p:sp>
    </p:spTree>
    <p:extLst>
      <p:ext uri="{BB962C8B-B14F-4D97-AF65-F5344CB8AC3E}">
        <p14:creationId xmlns:p14="http://schemas.microsoft.com/office/powerpoint/2010/main" val="87574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 animBg="1"/>
      <p:bldP spid="10" grpId="0"/>
      <p:bldP spid="11" grpId="0" animBg="1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FD1A-A20F-C54E-63F7-9D15F914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5041-1900-E5C7-1EBF-097F83BE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3.a) Syntax of public key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4FA8E-136D-43DE-6494-36786D83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970AA-1C77-EB7C-2717-6A2FBC35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8D9CB7-9B42-1F11-4236-0E32BBCC6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9" y="1482627"/>
            <a:ext cx="10935041" cy="5103019"/>
          </a:xfrm>
        </p:spPr>
      </p:pic>
    </p:spTree>
    <p:extLst>
      <p:ext uri="{BB962C8B-B14F-4D97-AF65-F5344CB8AC3E}">
        <p14:creationId xmlns:p14="http://schemas.microsoft.com/office/powerpoint/2010/main" val="301433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FA2B7-3776-240D-5F2B-2A67BDCC8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0D15-FEFF-603F-66CC-5CAFF37F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3.b) IND-CPA security of a PKE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CA78D-611D-F552-9B2B-F9298BA6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30165-8DA3-B6AB-4E67-7F3C7085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C0A9B4-A4B5-C8FC-C4DC-4864B9D4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8" y="1330035"/>
            <a:ext cx="7130364" cy="5499024"/>
          </a:xfrm>
        </p:spPr>
      </p:pic>
    </p:spTree>
    <p:extLst>
      <p:ext uri="{BB962C8B-B14F-4D97-AF65-F5344CB8AC3E}">
        <p14:creationId xmlns:p14="http://schemas.microsoft.com/office/powerpoint/2010/main" val="74950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1B3E-9A91-B3E1-3F91-35F79584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4. State the KEM-DEM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9F34-07FE-2D69-3858-178C9E53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7F45E-4ED6-626E-70B4-1AC31699A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4612B9-FBE0-AB36-5CEE-E755B2492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31" y="1330035"/>
            <a:ext cx="8030138" cy="5426427"/>
          </a:xfrm>
        </p:spPr>
      </p:pic>
    </p:spTree>
    <p:extLst>
      <p:ext uri="{BB962C8B-B14F-4D97-AF65-F5344CB8AC3E}">
        <p14:creationId xmlns:p14="http://schemas.microsoft.com/office/powerpoint/2010/main" val="321781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166C4-A5BA-A896-DBE3-33DC6F1E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4D77-C869-A39F-DA0C-00F6ABBE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0: Inline KEM-DEM scheme into CPA-left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1AC1F-462A-08DA-3317-E6C98C39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6B11C-0A69-36D8-3A49-391AD0A95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C06AFB-BB74-0FB7-9AE3-C4FD33950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390243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D3617-5248-D87F-210D-6DC7D52A6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E58E-FF03-AA44-4358-D9AAC944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0 is equivalent to a reduction calling into the CPA-real game for the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C64EC-D28C-230C-828A-FCFAC2A7A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1FBF6-E87D-142B-4FB3-568138DE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51290C5-E219-6A64-6AE3-EA538B974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0003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A89C1-339A-6EFF-696B-DB1FD519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F6F8-C9E5-D5C4-C5CC-DB657E3F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Hop to Game 1 by switching the KEM CPA-real game to CPA-ideal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FE27F-019B-7724-8550-DBFEB8C9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3DC3F-3094-608A-D3FF-31F91ABB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F72DBAA-57F9-A2F3-40DE-77A3CFED6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71792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7C2B-FC22-3A45-43D4-2D8396F8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1480-B521-DC57-7EE6-EB765E73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1: Write out Game 1 explicitly by inlining previous slide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553AA-D5F2-55D7-8EF2-FEF3D263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3A654-9FFD-1CBE-18EC-BABAF2C8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FC8134-3D12-1F9D-A956-BBC245388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5693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B3C89C2-7C78-3580-644C-9D4AFF68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 of provable security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B751DEE-BC08-6DCB-B502-02A7A39E5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approach of reductionist security: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the syntax of the relevant primitives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security experiments for the relevant primitives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Specify your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State a theorem bounding the success probability for a certain class of adversaries in breaking security of your scheme</a:t>
            </a:r>
          </a:p>
          <a:p>
            <a:pPr marL="739775" lvl="1" indent="-342900"/>
            <a:r>
              <a:rPr lang="en-US" dirty="0"/>
              <a:t>usually depending on the success probability of breaking security of underlying primitives (and other terms)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the theorem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1BAF5-75E3-7D4D-E281-A6F2CDC22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C3356-E4AB-79D3-A9CB-B9C97977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5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63A77-EEF0-6F84-33A7-F0C387C06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796B-A508-2F59-0EC6-FAA272E0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1: Note that KEM shared secret space equals symmetric key encryption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26D30-8029-DD34-12AD-401D0356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DA1CB-8FE8-BAC3-6C88-C434855C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810DDA-D1C3-C890-7C3A-90681EDED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4247107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FB1-DB61-C9B9-A0C2-3545567B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549C-34FC-9B21-7561-DB42B79E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1 is equivalent to a reduction calling into the OTS-left game for the DEM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03043-6C33-33AF-72F3-A117381E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47EA5-3059-392E-C744-4DDBD87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E47CD8-8031-75BF-9213-B70A60F39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69988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03C3-2C85-019D-E1F3-403EEC486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2FD2-A04C-59E3-E6BA-179B98B5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Hop to Game 2 by switching the DEM OTS-left game to OTS-right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7DD39-DBB3-718B-2553-DA7FE8C0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ED562-A6F1-28D5-4E49-7A7D7618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6D79213-0DDD-41FE-060B-B548BF909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271127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7B36-7ABA-09FE-A41A-484F3ED47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211D-6B9D-A3AC-4448-0838AE0D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2: Write out Game 2 explicitly by inlining previous slide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AEE78-E1D5-7C89-4781-FA117074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298C-F4E9-2F41-1051-E257B60B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39FDC8E-09B6-87C9-6238-90105B287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5734EC-9542-487F-BD2D-4CC5224D6862}"/>
              </a:ext>
            </a:extLst>
          </p:cNvPr>
          <p:cNvSpPr txBox="1"/>
          <p:nvPr/>
        </p:nvSpPr>
        <p:spPr>
          <a:xfrm>
            <a:off x="7210826" y="5038897"/>
            <a:ext cx="4618785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Now we need to undo the use of a random encryption key</a:t>
            </a:r>
          </a:p>
        </p:txBody>
      </p:sp>
    </p:spTree>
    <p:extLst>
      <p:ext uri="{BB962C8B-B14F-4D97-AF65-F5344CB8AC3E}">
        <p14:creationId xmlns:p14="http://schemas.microsoft.com/office/powerpoint/2010/main" val="182029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E50CE-B77D-C647-97C3-B09E0ADF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B967-3B7D-4B87-0D37-2F8C11789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2: Note that KEM shared secret space equals symmetric key encryption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5140D-4AF4-67EF-6168-844B0F81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58EBF-4469-7341-CAD8-FA4B52B7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75C8F79-B3B6-69D1-1937-12A06FD9D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412560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00709-30F8-E2D3-3320-A62BCF1F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6A8F-8A6F-24DB-5711-548371B5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2 is equivalent to a reduction calling into the CPA-ideal game for the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40B1-C057-0877-4754-4006D5A4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AE13A-DA86-A497-DE16-2A59CBF4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3A0A76-1C24-FE5D-B313-E1FF05D20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498627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EB9B4-BA8A-7CC0-8C06-C962DA17E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DE58-BC8E-0C04-2E64-7AFBCD75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Hop to Game 3 by switching the KEM CPA-ideal game to CPA-real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F4C1CC-EBAB-5C8C-101B-9DB3691F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D489D-0BA4-7513-E26B-3BDA9E53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A0D893F-C34E-0B26-DB5C-5EBD20660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414216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0C6BD-FA4F-6426-5469-B9EE69A4B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8D86-7097-1BE2-A31D-3DDDE5E1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3: Write out Game 3 explicitly by inlining previous slide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1E600-6853-694A-A805-48F801C4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0E613-05BC-2F59-3253-71EE73CF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4589AB-4F3E-ED57-9AFF-178A97952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119190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214E-D1F7-E91F-0DA4-73AB19D26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3BCF-98F9-9EA9-65F0-58B53340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3 is equivalent to the inlining of the KEM-DEM scheme into the PKE CPA-right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68670-48FB-0774-F1C7-379F09E6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ECA6B-DEA6-0F9D-716B-930883DA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4383EB-4885-7BA3-EDAE-8E0FB1B23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213584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CC21-DB16-DA3C-7D2E-751BC193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Proof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2649C-647A-B5AC-8BDB-5279F01A0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54448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Game 0</a:t>
            </a:r>
            <a:r>
              <a:rPr lang="en-US" dirty="0"/>
              <a:t>: KEM-DEM scheme in PKE CPA-left game</a:t>
            </a:r>
          </a:p>
          <a:p>
            <a:pPr marL="0" indent="0">
              <a:buNone/>
            </a:pPr>
            <a:r>
              <a:rPr lang="en-US" b="1" dirty="0"/>
              <a:t>Game 1</a:t>
            </a:r>
            <a:r>
              <a:rPr lang="en-US" dirty="0"/>
              <a:t>: Use random KEM shared secret instead of real</a:t>
            </a:r>
          </a:p>
          <a:p>
            <a:r>
              <a:rPr lang="en-US" dirty="0"/>
              <a:t>Reduction R1 against KEM CPA security game</a:t>
            </a:r>
          </a:p>
          <a:p>
            <a:pPr lvl="1"/>
            <a:r>
              <a:rPr lang="en-US" dirty="0"/>
              <a:t>R1 with KEM-CPA-real = Game 0</a:t>
            </a:r>
          </a:p>
          <a:p>
            <a:pPr lvl="1"/>
            <a:r>
              <a:rPr lang="en-US" dirty="0"/>
              <a:t>R1 with KEM-CPA-ideal = Game 1</a:t>
            </a:r>
          </a:p>
          <a:p>
            <a:pPr marL="0" indent="0">
              <a:buNone/>
            </a:pPr>
            <a:r>
              <a:rPr lang="en-US" b="1" dirty="0"/>
              <a:t>Game 2</a:t>
            </a:r>
            <a:r>
              <a:rPr lang="en-US" dirty="0"/>
              <a:t>: Encrypt right message instead of left (under random key)</a:t>
            </a:r>
          </a:p>
          <a:p>
            <a:r>
              <a:rPr lang="en-US" dirty="0"/>
              <a:t>Reduction R2 against DEM OTS security game</a:t>
            </a:r>
          </a:p>
          <a:p>
            <a:pPr lvl="1"/>
            <a:r>
              <a:rPr lang="en-US" dirty="0"/>
              <a:t>R2 with DEM-OTS-left = Game 1</a:t>
            </a:r>
          </a:p>
          <a:p>
            <a:pPr lvl="1"/>
            <a:r>
              <a:rPr lang="en-US" dirty="0"/>
              <a:t>R2 with DEM-OTS-right = Game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8CF6FC-7F28-8939-6686-0C1334DF6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54448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Game 3</a:t>
            </a:r>
            <a:r>
              <a:rPr lang="en-US" dirty="0"/>
              <a:t>: Use real KEM shared secret instead of random</a:t>
            </a:r>
          </a:p>
          <a:p>
            <a:r>
              <a:rPr lang="en-US" dirty="0"/>
              <a:t>Reduction R3 against KEM CPA security game</a:t>
            </a:r>
          </a:p>
          <a:p>
            <a:pPr lvl="1"/>
            <a:r>
              <a:rPr lang="en-US" dirty="0"/>
              <a:t>R3 with KEM-CPA-ideal = Game 2</a:t>
            </a:r>
          </a:p>
          <a:p>
            <a:pPr lvl="1"/>
            <a:r>
              <a:rPr lang="en-US" dirty="0"/>
              <a:t>R3 with KEM-CPA-real = Game 3</a:t>
            </a:r>
          </a:p>
          <a:p>
            <a:r>
              <a:rPr lang="en-US" dirty="0"/>
              <a:t>Game 3 = KEM-DEM scheme in PKE-CPA-right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0AE4-A6C2-8942-75E9-E4FB72D8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Code-based game-playing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FFF2C-5EBA-031A-8DCD-23E86D6E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Papers</a:t>
            </a:r>
          </a:p>
          <a:p>
            <a:pPr lvl="1"/>
            <a:r>
              <a:rPr lang="en-US" dirty="0"/>
              <a:t>Shoup 2004</a:t>
            </a:r>
          </a:p>
          <a:p>
            <a:pPr lvl="1"/>
            <a:r>
              <a:rPr lang="en-US" dirty="0"/>
              <a:t>Bellare &amp; </a:t>
            </a:r>
            <a:r>
              <a:rPr lang="en-US" dirty="0" err="1"/>
              <a:t>Rogaway</a:t>
            </a:r>
            <a:r>
              <a:rPr lang="en-US" dirty="0"/>
              <a:t> 2004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Textbooks</a:t>
            </a:r>
          </a:p>
          <a:p>
            <a:pPr lvl="1"/>
            <a:r>
              <a:rPr lang="en-US" dirty="0"/>
              <a:t>Katz &amp; Lindell, Introduction to Modern Cryptography</a:t>
            </a:r>
          </a:p>
          <a:p>
            <a:pPr lvl="1"/>
            <a:r>
              <a:rPr lang="en-US" dirty="0" err="1"/>
              <a:t>Rosulek</a:t>
            </a:r>
            <a:r>
              <a:rPr lang="en-US" dirty="0"/>
              <a:t>, Joy of Cryptography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25D73-A4AF-9530-C6C1-7DC840DB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1CB46-2950-C0A4-F96C-C3700D03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3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FE77D-FFB8-6061-37FF-9DBFA4C0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0F57-8E11-9486-D76D-F5C0900C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Theorem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D37D-D957-9C49-2757-F9E3B711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36693-35C3-9E52-9348-35B58232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59C195-A1B3-7892-0E08-EA52107E4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350" y="2547495"/>
            <a:ext cx="11569700" cy="23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ProofFrog: A Tool for Verifying Cryptographic Game-Hopping Proofs</a:t>
            </a:r>
          </a:p>
        </p:txBody>
      </p:sp>
      <p:pic>
        <p:nvPicPr>
          <p:cNvPr id="6" name="Picture 5" descr="A cartoon frog holding a magnifying glass&#10;&#10;Description automatically generated">
            <a:extLst>
              <a:ext uri="{FF2B5EF4-FFF2-40B4-BE49-F238E27FC236}">
                <a16:creationId xmlns:a16="http://schemas.microsoft.com/office/drawing/2014/main" id="{7FB85287-90A6-6C4A-12D7-55EE4C2D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3" y="2541155"/>
            <a:ext cx="3545964" cy="30580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rog">
                <a:extLst>
                  <a:ext uri="{FF2B5EF4-FFF2-40B4-BE49-F238E27FC236}">
                    <a16:creationId xmlns:a16="http://schemas.microsoft.com/office/drawing/2014/main" id="{0087B6C5-D068-1881-0443-09A05FDA60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066489"/>
                  </p:ext>
                </p:extLst>
              </p:nvPr>
            </p:nvGraphicFramePr>
            <p:xfrm>
              <a:off x="4008658" y="2438779"/>
              <a:ext cx="3474534" cy="3246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74534" cy="3246281"/>
                    </a:xfrm>
                    <a:prstGeom prst="rect">
                      <a:avLst/>
                    </a:prstGeom>
                  </am3d:spPr>
                  <am3d:camera>
                    <am3d:pos x="0" y="0" z="66264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518206" d="1000000"/>
                    <am3d:preTrans dx="-19146" dy="-8174662" dz="731157"/>
                    <am3d:scale>
                      <am3d:sx n="1000000" d="1000000"/>
                      <am3d:sy n="1000000" d="1000000"/>
                      <am3d:sz n="1000000" d="1000000"/>
                    </am3d:scale>
                    <am3d:rot ax="1394894" ay="2418906" az="9319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51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rog">
                <a:extLst>
                  <a:ext uri="{FF2B5EF4-FFF2-40B4-BE49-F238E27FC236}">
                    <a16:creationId xmlns:a16="http://schemas.microsoft.com/office/drawing/2014/main" id="{0087B6C5-D068-1881-0443-09A05FDA60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8658" y="2438779"/>
                <a:ext cx="3474534" cy="324628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2206A14-0979-54F6-E32D-D3393CA92EAA}"/>
              </a:ext>
            </a:extLst>
          </p:cNvPr>
          <p:cNvGrpSpPr/>
          <p:nvPr/>
        </p:nvGrpSpPr>
        <p:grpSpPr>
          <a:xfrm>
            <a:off x="4630982" y="5915566"/>
            <a:ext cx="4881153" cy="461665"/>
            <a:chOff x="213360" y="6271821"/>
            <a:chExt cx="4881153" cy="461665"/>
          </a:xfrm>
        </p:grpSpPr>
        <p:pic>
          <p:nvPicPr>
            <p:cNvPr id="7" name="Picture 6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81BB4FD3-ED1F-DCF7-AAE3-F8FF1482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360" y="6320091"/>
              <a:ext cx="681098" cy="3651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B09F8-18FF-4836-8EA3-33D50863A763}"/>
                </a:ext>
              </a:extLst>
            </p:cNvPr>
            <p:cNvSpPr txBox="1"/>
            <p:nvPr/>
          </p:nvSpPr>
          <p:spPr>
            <a:xfrm>
              <a:off x="976802" y="6271821"/>
              <a:ext cx="4117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2"/>
                  </a:solidFill>
                </a:rPr>
                <a:t>We acknowledge the support of the Natural Sciences and Engineering Research Council of Canada (NSERC).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Subtitle 7">
            <a:extLst>
              <a:ext uri="{FF2B5EF4-FFF2-40B4-BE49-F238E27FC236}">
                <a16:creationId xmlns:a16="http://schemas.microsoft.com/office/drawing/2014/main" id="{D4696162-FDC5-AE1E-3AC3-50F09C074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15622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Douglas Stebila</a:t>
            </a:r>
          </a:p>
          <a:p>
            <a:r>
              <a:rPr lang="en-US" sz="2000" dirty="0">
                <a:solidFill>
                  <a:schemeClr val="tx1"/>
                </a:solidFill>
              </a:rPr>
              <a:t>Joint work with Ross Evans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and Matthew McKague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DF067-54F3-6CCD-70CC-0FAD7660AEB1}"/>
              </a:ext>
            </a:extLst>
          </p:cNvPr>
          <p:cNvSpPr txBox="1"/>
          <p:nvPr/>
        </p:nvSpPr>
        <p:spPr>
          <a:xfrm>
            <a:off x="452740" y="2733561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7"/>
              </a:rPr>
              <a:t>https://prooffrog.github.io/</a:t>
            </a: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8"/>
              </a:rPr>
              <a:t>https://eprint.iacr.org/2025/418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E92FAA-FCC8-ED75-460D-57DD6C6F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ProofFrog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625BB3-E9E6-A799-FA78-36CD03083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new tool for representing and checking cryptographic game-hopping proofs in the computational model</a:t>
            </a:r>
          </a:p>
          <a:p>
            <a:r>
              <a:rPr lang="en-US" sz="2800" dirty="0"/>
              <a:t>Focus on accessibility &amp; syntax for pen-and-paper cryptographers</a:t>
            </a:r>
          </a:p>
          <a:p>
            <a:r>
              <a:rPr lang="en-US" sz="2800" dirty="0"/>
              <a:t>Limited in scope, strength, expressivity, &amp; more compared to other tools</a:t>
            </a:r>
          </a:p>
          <a:p>
            <a:endParaRPr lang="en-US" sz="2800"/>
          </a:p>
          <a:p>
            <a:r>
              <a:rPr lang="en-US" sz="2800"/>
              <a:t>Able </a:t>
            </a:r>
            <a:r>
              <a:rPr lang="en-US" sz="2800" dirty="0"/>
              <a:t>to verify several Joy of Cryptography-style textbook examples</a:t>
            </a:r>
          </a:p>
          <a:p>
            <a:r>
              <a:rPr lang="en-US" sz="2800" dirty="0"/>
              <a:t>Not (yet) suitable for richer research-level proofs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6C5BA-D1B4-90F8-07A6-2C16F62F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6FA66-185D-8E32-0BB0-7A97367F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9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A713-063B-32A1-0AB6-26A6F334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ProofFrog's</a:t>
            </a:r>
            <a:r>
              <a:rPr lang="en-US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E3EB-DF98-A5E3-C0AB-41696DBC3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The author of the proof states the reductions for each hop and optionally intermediate games.</a:t>
            </a:r>
          </a:p>
          <a:p>
            <a:r>
              <a:rPr lang="en-US" dirty="0" err="1"/>
              <a:t>ProofFrog</a:t>
            </a:r>
            <a:r>
              <a:rPr lang="en-US" dirty="0"/>
              <a:t> tries to evaluate the validity of each game hop by checking </a:t>
            </a:r>
            <a:r>
              <a:rPr lang="en-US" b="1" dirty="0"/>
              <a:t>code-wise equivalence </a:t>
            </a:r>
            <a:r>
              <a:rPr lang="en-US" dirty="0"/>
              <a:t>of each step</a:t>
            </a:r>
          </a:p>
          <a:p>
            <a:r>
              <a:rPr lang="en-US" sz="2400" dirty="0"/>
              <a:t>Code-wide equivalen</a:t>
            </a:r>
            <a:r>
              <a:rPr lang="en-US" dirty="0"/>
              <a:t>ce is checked by taking each game to be compared and applying a series of </a:t>
            </a:r>
            <a:r>
              <a:rPr lang="en-US" sz="2400" b="1" dirty="0"/>
              <a:t>automated transformations </a:t>
            </a:r>
            <a:r>
              <a:rPr lang="en-US" sz="2400" dirty="0"/>
              <a:t>to try to coerce the game into a "</a:t>
            </a:r>
            <a:r>
              <a:rPr lang="en-US" sz="2400" b="1" dirty="0"/>
              <a:t>canonical form</a:t>
            </a:r>
            <a:r>
              <a:rPr lang="en-US" sz="2400" dirty="0"/>
              <a:t>", and then comparing these canonical forms as strings</a:t>
            </a:r>
          </a:p>
          <a:p>
            <a:pPr lvl="1"/>
            <a:r>
              <a:rPr lang="en-US" dirty="0" err="1"/>
              <a:t>ProofFrog</a:t>
            </a:r>
            <a:r>
              <a:rPr lang="en-US" dirty="0"/>
              <a:t> works with Abstract Syntax Trees</a:t>
            </a:r>
          </a:p>
          <a:p>
            <a:pPr lvl="1"/>
            <a:r>
              <a:rPr lang="en-US" dirty="0"/>
              <a:t>Examples of transformations: canonicalizing variable names, sorting sequence of statements, removing unused variables &amp; statements, …</a:t>
            </a:r>
          </a:p>
          <a:p>
            <a:r>
              <a:rPr lang="en-US" dirty="0"/>
              <a:t>If </a:t>
            </a:r>
            <a:r>
              <a:rPr lang="en-US" dirty="0" err="1"/>
              <a:t>ProofFrog's</a:t>
            </a:r>
            <a:r>
              <a:rPr lang="en-US" dirty="0"/>
              <a:t> automated transformations manage to yield same canonical form: 😁</a:t>
            </a:r>
          </a:p>
          <a:p>
            <a:r>
              <a:rPr lang="en-US" dirty="0"/>
              <a:t>If </a:t>
            </a:r>
            <a:r>
              <a:rPr lang="en-US" dirty="0" err="1"/>
              <a:t>ProofFrog's</a:t>
            </a:r>
            <a:r>
              <a:rPr lang="en-US" dirty="0"/>
              <a:t> automated transformations don't suffice: out of luck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58BA8-5495-8FC8-C198-6DFF38070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ED232-0066-7C31-9EA7-50692F71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4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 flowchart&#10;&#10;AI-generated content may be incorrect.">
            <a:extLst>
              <a:ext uri="{FF2B5EF4-FFF2-40B4-BE49-F238E27FC236}">
                <a16:creationId xmlns:a16="http://schemas.microsoft.com/office/drawing/2014/main" id="{56687E8A-2F83-D727-7643-98B2346413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70" r="-1697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9E8F77-8286-500F-E54A-5575BABC1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ProofFrog</a:t>
            </a:r>
            <a:r>
              <a:rPr lang="en-US" dirty="0"/>
              <a:t> engine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1514EB4-34FB-F616-D811-154F5A700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sz="14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3"/>
              </a:rPr>
              <a:t>https://eprint.iacr.org/2025/418</a:t>
            </a:r>
            <a:r>
              <a:rPr lang="en-US" dirty="0"/>
              <a:t> for details</a:t>
            </a:r>
          </a:p>
        </p:txBody>
      </p:sp>
    </p:spTree>
    <p:extLst>
      <p:ext uri="{BB962C8B-B14F-4D97-AF65-F5344CB8AC3E}">
        <p14:creationId xmlns:p14="http://schemas.microsoft.com/office/powerpoint/2010/main" val="87546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DAB84-1351-6FB7-F523-9D9A7E1B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ADAB81-2545-5255-7400-6728D4680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988" y="3461558"/>
            <a:ext cx="9070975" cy="1829633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ProofFrog</a:t>
            </a:r>
            <a:br>
              <a:rPr lang="en-US" dirty="0"/>
            </a:br>
            <a:br>
              <a:rPr lang="en-US" dirty="0"/>
            </a:br>
            <a:r>
              <a:rPr lang="en-US" sz="26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https://prooffrog.github.io/caps-2025.html</a:t>
            </a:r>
            <a:r>
              <a:rPr lang="en-US" sz="26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45A813-391C-495A-EE01-317BF6085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1" y="2382981"/>
            <a:ext cx="11569729" cy="1046019"/>
          </a:xfrm>
        </p:spPr>
        <p:txBody>
          <a:bodyPr anchor="ctr">
            <a:normAutofit/>
          </a:bodyPr>
          <a:lstStyle/>
          <a:p>
            <a:r>
              <a:rPr lang="en-US" dirty="0"/>
              <a:t>KEM-DEM is IND-CPA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C0237-97A3-3696-AB71-AB2C5F9C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DFCE9-8889-4432-CFD9-48579018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6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720F6-83A0-5630-E630-8E1D0E5BD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204A-95E9-898E-6756-C6D972C7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we want to be thorough, we need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225D-1147-D1DD-737D-DD73BA0D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Symmetric encryption scheme:</a:t>
            </a:r>
            <a:r>
              <a:rPr lang="en-US" dirty="0"/>
              <a:t> define (a) syntax; (b) one-time secrecy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Key encapsulation mechanism: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Public key encryption scheme: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KEM-DEM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Give a </a:t>
            </a:r>
            <a:r>
              <a:rPr lang="en-US" b="1" dirty="0"/>
              <a:t>game-hopping proof </a:t>
            </a:r>
            <a:r>
              <a:rPr lang="en-US" dirty="0"/>
              <a:t>for IND-CPA security of KEM-DEM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State intermediate games (can be implicit)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Give reductions to security of KEM or 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Justify interchangeability / indistinguishability</a:t>
            </a:r>
          </a:p>
          <a:p>
            <a:pPr marL="517525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theorem </a:t>
            </a:r>
            <a:r>
              <a:rPr lang="en-US" dirty="0"/>
              <a:t>we just proved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695D8-81CB-912D-A741-756AAAE5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EDFD5-85C6-0EE4-44AD-C6CAB9C3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7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CC62-D340-B067-2FEA-035D6EF0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4B2B-EBA7-31C6-A0B1-716AD142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1.a) Syntax of symmetric encryption scheme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7E0D54-9588-8C95-34D1-E5809D3C4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91" y="1330035"/>
            <a:ext cx="6951217" cy="236973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4D402-B615-5E8C-B627-A66E72BD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82A93-C795-BF55-7BCB-2A658590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869A-605B-F76C-4358-5CDDE42B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428048"/>
            <a:ext cx="7772400" cy="2157598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5CB28CE4-27EB-874A-A8F0-663A1E1B9D96}"/>
              </a:ext>
            </a:extLst>
          </p:cNvPr>
          <p:cNvSpPr/>
          <p:nvPr/>
        </p:nvSpPr>
        <p:spPr>
          <a:xfrm rot="16200000">
            <a:off x="6585572" y="1813263"/>
            <a:ext cx="250336" cy="5226517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B7A10-45E5-A675-8E60-DD4EEE0D33A3}"/>
              </a:ext>
            </a:extLst>
          </p:cNvPr>
          <p:cNvSpPr txBox="1"/>
          <p:nvPr/>
        </p:nvSpPr>
        <p:spPr>
          <a:xfrm>
            <a:off x="4548128" y="3932021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Definition is parameterized by some sets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665707-2803-5324-7898-7B2220652510}"/>
              </a:ext>
            </a:extLst>
          </p:cNvPr>
          <p:cNvSpPr/>
          <p:nvPr/>
        </p:nvSpPr>
        <p:spPr>
          <a:xfrm rot="10800000">
            <a:off x="2527835" y="5779892"/>
            <a:ext cx="185111" cy="49207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E9F4E-D7CA-BBD3-9B2F-7B542E3D04AF}"/>
              </a:ext>
            </a:extLst>
          </p:cNvPr>
          <p:cNvSpPr txBox="1"/>
          <p:nvPr/>
        </p:nvSpPr>
        <p:spPr>
          <a:xfrm>
            <a:off x="1249456" y="5657304"/>
            <a:ext cx="139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Algorithm signatures</a:t>
            </a:r>
          </a:p>
        </p:txBody>
      </p:sp>
    </p:spTree>
    <p:extLst>
      <p:ext uri="{BB962C8B-B14F-4D97-AF65-F5344CB8AC3E}">
        <p14:creationId xmlns:p14="http://schemas.microsoft.com/office/powerpoint/2010/main" val="163229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B7892-0B99-3170-F868-6CE93936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078E-6501-CAE8-7D49-BFC687DC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1.b) One-time secrecy of symmetric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31D68-AA6A-81CA-634C-A49A930E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6BDE7-1453-446F-3CA9-9578C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1A49FF-B050-39C0-F141-370481F6F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1330035"/>
            <a:ext cx="4572000" cy="212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1542BF-A595-8CA7-DA8E-3967FA4A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90" y="3981696"/>
            <a:ext cx="5384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61D9D5-ACF4-86C6-F2A7-513AF2D5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12" y="3981696"/>
            <a:ext cx="5384800" cy="182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9FD3A1-7027-30D6-3627-5479F3D82441}"/>
              </a:ext>
            </a:extLst>
          </p:cNvPr>
          <p:cNvSpPr/>
          <p:nvPr/>
        </p:nvSpPr>
        <p:spPr>
          <a:xfrm>
            <a:off x="4082603" y="4752304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3F059-E917-E5A6-D6B5-3EAFD828B8E2}"/>
              </a:ext>
            </a:extLst>
          </p:cNvPr>
          <p:cNvSpPr/>
          <p:nvPr/>
        </p:nvSpPr>
        <p:spPr>
          <a:xfrm>
            <a:off x="9837313" y="4752303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E3638-DE97-B240-E010-45AE50ABC5FE}"/>
              </a:ext>
            </a:extLst>
          </p:cNvPr>
          <p:cNvSpPr txBox="1"/>
          <p:nvPr/>
        </p:nvSpPr>
        <p:spPr>
          <a:xfrm>
            <a:off x="1502280" y="5888236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Observe that variables are typed</a:t>
            </a:r>
          </a:p>
        </p:txBody>
      </p:sp>
    </p:spTree>
    <p:extLst>
      <p:ext uri="{BB962C8B-B14F-4D97-AF65-F5344CB8AC3E}">
        <p14:creationId xmlns:p14="http://schemas.microsoft.com/office/powerpoint/2010/main" val="1215909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8CB43-E824-E52D-65AB-F3140CC7C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3AE0-F1E2-D3A7-07F4-99420290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2.a) Syntax of key encapsulation mechanism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8F67B-0559-E5AF-80B0-EE5D0EA9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87C4D-A6BB-EA04-55F3-2129F6B7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063A47-B092-A863-7579-F76F57298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2377281"/>
            <a:ext cx="9474200" cy="2667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1FABF854-BD57-E319-FFF9-70FDA50F3FFD}"/>
              </a:ext>
            </a:extLst>
          </p:cNvPr>
          <p:cNvSpPr/>
          <p:nvPr/>
        </p:nvSpPr>
        <p:spPr>
          <a:xfrm rot="16200000">
            <a:off x="6499781" y="-1346763"/>
            <a:ext cx="234968" cy="7401261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5E94-9740-24E9-BD3F-0D31AC74CE1B}"/>
              </a:ext>
            </a:extLst>
          </p:cNvPr>
          <p:cNvSpPr txBox="1"/>
          <p:nvPr/>
        </p:nvSpPr>
        <p:spPr>
          <a:xfrm>
            <a:off x="4441388" y="1867051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Definition is parameterized by some sets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1189134-E187-707C-8E98-920CC3EA40B8}"/>
              </a:ext>
            </a:extLst>
          </p:cNvPr>
          <p:cNvSpPr/>
          <p:nvPr/>
        </p:nvSpPr>
        <p:spPr>
          <a:xfrm rot="10800000">
            <a:off x="1553890" y="3979305"/>
            <a:ext cx="185111" cy="700908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82494-35C0-6C92-789B-CE2D4535AD27}"/>
              </a:ext>
            </a:extLst>
          </p:cNvPr>
          <p:cNvSpPr txBox="1"/>
          <p:nvPr/>
        </p:nvSpPr>
        <p:spPr>
          <a:xfrm>
            <a:off x="259882" y="4006593"/>
            <a:ext cx="139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Algorithm signatures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CEFCBE-DAC4-1756-3C1A-2E634E1B06CD}"/>
              </a:ext>
            </a:extLst>
          </p:cNvPr>
          <p:cNvSpPr/>
          <p:nvPr/>
        </p:nvSpPr>
        <p:spPr>
          <a:xfrm>
            <a:off x="1775577" y="3968419"/>
            <a:ext cx="2317452" cy="266124"/>
          </a:xfrm>
          <a:prstGeom prst="rect">
            <a:avLst/>
          </a:prstGeom>
          <a:solidFill>
            <a:schemeClr val="accent1">
              <a:alpha val="1417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F9930-566D-7710-47F5-DADBBAFEC6D8}"/>
              </a:ext>
            </a:extLst>
          </p:cNvPr>
          <p:cNvSpPr txBox="1"/>
          <p:nvPr/>
        </p:nvSpPr>
        <p:spPr>
          <a:xfrm>
            <a:off x="2218898" y="3637261"/>
            <a:ext cx="13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Tuple</a:t>
            </a:r>
          </a:p>
        </p:txBody>
      </p:sp>
    </p:spTree>
    <p:extLst>
      <p:ext uri="{BB962C8B-B14F-4D97-AF65-F5344CB8AC3E}">
        <p14:creationId xmlns:p14="http://schemas.microsoft.com/office/powerpoint/2010/main" val="83367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3A08-3DC9-92CF-963F-C8568441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Code-based </a:t>
            </a:r>
            <a:br>
              <a:rPr lang="en-US" dirty="0"/>
            </a:br>
            <a:r>
              <a:rPr lang="en-US" dirty="0"/>
              <a:t>game-playing proofs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C3C00-2871-E093-92F0-7C37B6F2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3A293-E38C-353F-B0BE-30292D3B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C6699-67DF-9C2D-5622-8D198181D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security definition </a:t>
            </a:r>
            <a:r>
              <a:rPr lang="en-US" dirty="0"/>
              <a:t>is an experiment </a:t>
            </a:r>
            <a:br>
              <a:rPr lang="en-US" dirty="0"/>
            </a:br>
            <a:r>
              <a:rPr lang="en-US" dirty="0"/>
              <a:t>(expressed in pseudocode) with oracles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728FF4-5C3E-8A5C-36EB-D3CA72BCFB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0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69CCE-ACBD-2B50-D923-DAA142110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7BA1-E4B0-C05B-C879-1D649117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2.b) IND-CPA security of a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495A3-A192-1BAE-80E7-E01BE296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64A0E-96F2-BCD1-9E91-6E9C202F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43CF38-1B2A-0534-3CB2-360DB8011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8813" y="2072758"/>
            <a:ext cx="5563933" cy="3492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D79137-D5D7-4D26-AD81-BA0CBC38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2" y="1406235"/>
            <a:ext cx="6070600" cy="482600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28389A1C-82B7-2B53-0852-C47B940557C6}"/>
              </a:ext>
            </a:extLst>
          </p:cNvPr>
          <p:cNvSpPr/>
          <p:nvPr/>
        </p:nvSpPr>
        <p:spPr>
          <a:xfrm>
            <a:off x="2367926" y="1768747"/>
            <a:ext cx="141129" cy="393485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0BCB4-81B5-A88B-7278-DCDA52CAEDDA}"/>
              </a:ext>
            </a:extLst>
          </p:cNvPr>
          <p:cNvSpPr txBox="1"/>
          <p:nvPr/>
        </p:nvSpPr>
        <p:spPr>
          <a:xfrm>
            <a:off x="2597445" y="1642323"/>
            <a:ext cx="224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Experiment private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234C7C-D226-6CCF-9DCC-1F844755078E}"/>
              </a:ext>
            </a:extLst>
          </p:cNvPr>
          <p:cNvSpPr/>
          <p:nvPr/>
        </p:nvSpPr>
        <p:spPr>
          <a:xfrm>
            <a:off x="669701" y="2434107"/>
            <a:ext cx="4816698" cy="1287887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B2FF-230E-15D9-B34A-89B8E1FBBBA6}"/>
              </a:ext>
            </a:extLst>
          </p:cNvPr>
          <p:cNvSpPr/>
          <p:nvPr/>
        </p:nvSpPr>
        <p:spPr>
          <a:xfrm>
            <a:off x="6578244" y="2831784"/>
            <a:ext cx="2408348" cy="387934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762BC-AD9B-96B0-0838-9D0A594F775E}"/>
              </a:ext>
            </a:extLst>
          </p:cNvPr>
          <p:cNvSpPr txBox="1"/>
          <p:nvPr/>
        </p:nvSpPr>
        <p:spPr>
          <a:xfrm>
            <a:off x="5108689" y="2847217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Initialize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1ECAC6C-A5C6-ED26-23BE-31E2EAF040D6}"/>
              </a:ext>
            </a:extLst>
          </p:cNvPr>
          <p:cNvSpPr/>
          <p:nvPr/>
        </p:nvSpPr>
        <p:spPr>
          <a:xfrm>
            <a:off x="2722716" y="3962055"/>
            <a:ext cx="194433" cy="676706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E658B-3880-E2D8-59E2-15F770BC83F9}"/>
              </a:ext>
            </a:extLst>
          </p:cNvPr>
          <p:cNvSpPr txBox="1"/>
          <p:nvPr/>
        </p:nvSpPr>
        <p:spPr>
          <a:xfrm>
            <a:off x="3805501" y="3838743"/>
            <a:ext cx="199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Adversary gets public key via oracle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D13740D-4D3B-15C3-E3CE-193C97F63470}"/>
              </a:ext>
            </a:extLst>
          </p:cNvPr>
          <p:cNvSpPr/>
          <p:nvPr/>
        </p:nvSpPr>
        <p:spPr>
          <a:xfrm rot="10800000">
            <a:off x="6330482" y="3450743"/>
            <a:ext cx="194433" cy="676706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9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A31E9-B104-17E5-5CD3-17CE15AD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DF68-A619-5A37-4D0F-8FAC729C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2.b) IND-CPA security of a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DCECF-D0E7-6E3B-5FDB-B9335C36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DAE07-64A2-3A23-4EE7-4FB48CCC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1CE44C-2D5E-5899-1B55-C53FA7E52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40" y="2086195"/>
            <a:ext cx="5563933" cy="3492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F35D9-5A8A-35BE-9366-308D034B9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47" y="1330035"/>
            <a:ext cx="6070600" cy="5346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D3C524-D439-C747-2144-597F59CE5525}"/>
              </a:ext>
            </a:extLst>
          </p:cNvPr>
          <p:cNvSpPr/>
          <p:nvPr/>
        </p:nvSpPr>
        <p:spPr>
          <a:xfrm>
            <a:off x="8411160" y="5615517"/>
            <a:ext cx="2312257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EFD60-82FE-020B-A48D-1369E1B361F6}"/>
              </a:ext>
            </a:extLst>
          </p:cNvPr>
          <p:cNvSpPr/>
          <p:nvPr/>
        </p:nvSpPr>
        <p:spPr>
          <a:xfrm>
            <a:off x="3388757" y="4804652"/>
            <a:ext cx="1152421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8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05205-8B16-1EAF-F336-293B4804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D8DB-BC83-B520-804B-FBE7D66E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3.a) Syntax of public key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239C-6C80-1EF8-7808-AE75B2CF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8FF28-8444-58A9-7DE8-F152EA5D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81FEE1-EE15-F803-4309-D3258ED0E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650" y="2364581"/>
            <a:ext cx="95631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6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ED9C4-93BC-CEA1-32D2-CDD538E3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3300-D0CA-3E0C-EEAF-D2B4B899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3.b) IND-CPA security of a PKE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A4D5E8-A813-3E42-DD75-12BD284C4E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6448" y="1412875"/>
            <a:ext cx="5454217" cy="45910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5435391-A72C-8E55-A9D4-3D9FBFCEB9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3223" y="1412875"/>
            <a:ext cx="5454217" cy="45910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7FE6-BAD0-BDE4-7B6B-E9AA22A0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A4F2E-F217-896A-9254-15F5CC3B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64AA9-5A95-EBF9-95B5-4EDC96E475CF}"/>
              </a:ext>
            </a:extLst>
          </p:cNvPr>
          <p:cNvSpPr/>
          <p:nvPr/>
        </p:nvSpPr>
        <p:spPr>
          <a:xfrm>
            <a:off x="2937856" y="5175237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9EB12-B355-5C08-1CF1-CAF5C242744A}"/>
              </a:ext>
            </a:extLst>
          </p:cNvPr>
          <p:cNvSpPr/>
          <p:nvPr/>
        </p:nvSpPr>
        <p:spPr>
          <a:xfrm>
            <a:off x="8872999" y="5175236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E2BD3-D54F-5F35-E8BD-8ABD4D849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3A1A-8501-AAA8-A709-C77E5382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4. State the KEM-DEM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DA044-6E50-7AA8-613C-22A0C841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7639E-05E3-F1A0-492A-3F114137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495A4C-8EDF-BB67-6EB3-A8189C8A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1207172"/>
            <a:ext cx="4809436" cy="5650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3E6821-EC71-F250-413C-E019C8D3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64" y="1804818"/>
            <a:ext cx="3087370" cy="1509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EA817-ABD2-3B33-0348-FB16C8DAF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165" y="3693951"/>
            <a:ext cx="3087369" cy="1418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8EA5A-A541-0854-7D6C-EB55813C4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165" y="5332955"/>
            <a:ext cx="3087369" cy="1418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A28074-88E0-0CC3-2CA3-6AD3ACC4C65D}"/>
              </a:ext>
            </a:extLst>
          </p:cNvPr>
          <p:cNvSpPr/>
          <p:nvPr/>
        </p:nvSpPr>
        <p:spPr>
          <a:xfrm>
            <a:off x="1771650" y="1794510"/>
            <a:ext cx="8641080" cy="99441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8C569-4F46-4B5D-8EA1-6FDF6F548AC3}"/>
              </a:ext>
            </a:extLst>
          </p:cNvPr>
          <p:cNvSpPr/>
          <p:nvPr/>
        </p:nvSpPr>
        <p:spPr>
          <a:xfrm>
            <a:off x="1771650" y="3693950"/>
            <a:ext cx="8641080" cy="150988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7B671-2293-D31D-6746-7825BB2B6181}"/>
              </a:ext>
            </a:extLst>
          </p:cNvPr>
          <p:cNvSpPr/>
          <p:nvPr/>
        </p:nvSpPr>
        <p:spPr>
          <a:xfrm>
            <a:off x="1771650" y="5305519"/>
            <a:ext cx="8641080" cy="150988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DDAA25-F4EF-ED75-5B51-56E55D1CFFBA}"/>
              </a:ext>
            </a:extLst>
          </p:cNvPr>
          <p:cNvSpPr/>
          <p:nvPr/>
        </p:nvSpPr>
        <p:spPr>
          <a:xfrm>
            <a:off x="1779270" y="2900510"/>
            <a:ext cx="8641080" cy="661474"/>
          </a:xfrm>
          <a:prstGeom prst="rect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393AE3-FEFD-E18A-62D2-2FA0E6E46BB0}"/>
              </a:ext>
            </a:extLst>
          </p:cNvPr>
          <p:cNvGrpSpPr/>
          <p:nvPr/>
        </p:nvGrpSpPr>
        <p:grpSpPr>
          <a:xfrm>
            <a:off x="2224440" y="1488119"/>
            <a:ext cx="2430818" cy="282691"/>
            <a:chOff x="362388" y="1129144"/>
            <a:chExt cx="4621146" cy="53741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83F497-B554-EF1A-7BC1-C6EFE30A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88" y="1129144"/>
              <a:ext cx="3378200" cy="533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B3DFAB-3312-7EE8-1F85-0578E5E9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26234" y="1133159"/>
              <a:ext cx="1257300" cy="53340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870E720-7414-F16D-46DA-4FE3F0FA5204}"/>
              </a:ext>
            </a:extLst>
          </p:cNvPr>
          <p:cNvSpPr/>
          <p:nvPr/>
        </p:nvSpPr>
        <p:spPr>
          <a:xfrm>
            <a:off x="1779270" y="1488119"/>
            <a:ext cx="8641080" cy="26150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95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FA87FB-0760-DA4B-D14D-7CFE3DFC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Setting up the theorem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211B81-B573-D62D-D5C2-92174E20F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we list all the sets and primitives used in the theorem statement: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D428D-1233-3C25-72EC-C0C54D80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C7A6-1FA1-41BB-13BE-AC9DF3BE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06996B-A6E4-D529-4AEC-BE81CBD3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7" y="2094733"/>
            <a:ext cx="11236986" cy="37902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81122A-DF73-FFB8-80D8-FFF1A2A59AEF}"/>
              </a:ext>
            </a:extLst>
          </p:cNvPr>
          <p:cNvSpPr/>
          <p:nvPr/>
        </p:nvSpPr>
        <p:spPr>
          <a:xfrm>
            <a:off x="2494377" y="5206778"/>
            <a:ext cx="2569992" cy="26150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0E816-A179-D547-9DD7-5FA4A1804F18}"/>
              </a:ext>
            </a:extLst>
          </p:cNvPr>
          <p:cNvSpPr/>
          <p:nvPr/>
        </p:nvSpPr>
        <p:spPr>
          <a:xfrm>
            <a:off x="7699423" y="4915433"/>
            <a:ext cx="2569992" cy="26150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F2B80-C9E2-3688-6714-A33F570C246A}"/>
              </a:ext>
            </a:extLst>
          </p:cNvPr>
          <p:cNvSpPr txBox="1"/>
          <p:nvPr/>
        </p:nvSpPr>
        <p:spPr>
          <a:xfrm>
            <a:off x="5872900" y="5408011"/>
            <a:ext cx="5443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Notice the DEM secret key space is equal to the KEM shared secret space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52BEBCF-7E6D-4105-F4CC-6FF3C722EB0E}"/>
              </a:ext>
            </a:extLst>
          </p:cNvPr>
          <p:cNvSpPr/>
          <p:nvPr/>
        </p:nvSpPr>
        <p:spPr>
          <a:xfrm rot="10800000">
            <a:off x="856153" y="2602060"/>
            <a:ext cx="185111" cy="1975583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52F2E-6156-902D-0B35-73AA4F6B507C}"/>
              </a:ext>
            </a:extLst>
          </p:cNvPr>
          <p:cNvSpPr txBox="1"/>
          <p:nvPr/>
        </p:nvSpPr>
        <p:spPr>
          <a:xfrm>
            <a:off x="-133054" y="3405185"/>
            <a:ext cx="13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Sets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1EB0FC5-AB57-0598-4B92-077F1F80185D}"/>
              </a:ext>
            </a:extLst>
          </p:cNvPr>
          <p:cNvSpPr/>
          <p:nvPr/>
        </p:nvSpPr>
        <p:spPr>
          <a:xfrm rot="10800000">
            <a:off x="856151" y="4948987"/>
            <a:ext cx="185111" cy="49585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1095FF-D993-1B7F-A004-409C64642C13}"/>
              </a:ext>
            </a:extLst>
          </p:cNvPr>
          <p:cNvSpPr txBox="1"/>
          <p:nvPr/>
        </p:nvSpPr>
        <p:spPr>
          <a:xfrm rot="16200000">
            <a:off x="-62739" y="5022112"/>
            <a:ext cx="13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Primitives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8DE5B21-B40C-325F-0FA7-65407FDD196B}"/>
              </a:ext>
            </a:extLst>
          </p:cNvPr>
          <p:cNvSpPr/>
          <p:nvPr/>
        </p:nvSpPr>
        <p:spPr>
          <a:xfrm rot="5400000">
            <a:off x="2070873" y="4746436"/>
            <a:ext cx="185111" cy="2206462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CFDF02-2CF4-DE69-43D6-0549589BCA82}"/>
              </a:ext>
            </a:extLst>
          </p:cNvPr>
          <p:cNvSpPr txBox="1"/>
          <p:nvPr/>
        </p:nvSpPr>
        <p:spPr>
          <a:xfrm>
            <a:off x="1060197" y="5908723"/>
            <a:ext cx="220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Target scheme</a:t>
            </a:r>
          </a:p>
        </p:txBody>
      </p:sp>
    </p:spTree>
    <p:extLst>
      <p:ext uri="{BB962C8B-B14F-4D97-AF65-F5344CB8AC3E}">
        <p14:creationId xmlns:p14="http://schemas.microsoft.com/office/powerpoint/2010/main" val="25053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936B-8A2D-F1D1-AB9E-A881F52F7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6963BA-DBED-2870-6693-D0AE51B0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Theorem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EE130-CE76-6AA9-F263-39ADF190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can state the security assumptions on the primitives: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goal of the theorem: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6EFE5-C8E8-D996-3EDC-51D3C744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94914-42CC-5509-0ED4-42ADA78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BB0D52-3564-35C6-9410-96F0DE89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088" y="1998041"/>
            <a:ext cx="3218622" cy="1566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390890-1626-FFB6-F98E-C3F0F606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088" y="4923398"/>
            <a:ext cx="3185482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8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6F5B9-658A-F564-D3A7-61571D51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B12AABC-48B9-A9E8-645B-01F68BDA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611" y="1081731"/>
            <a:ext cx="4912738" cy="5225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0A6FD-7D97-5038-8F90-FE976FA7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ABD0-872C-BD1A-38A1-FC9AEA08E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6061405" cy="544483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0</a:t>
            </a:r>
            <a:r>
              <a:rPr lang="en-US" sz="1800" dirty="0"/>
              <a:t>: KEM-DEM scheme in PKE CPA-left game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1</a:t>
            </a:r>
            <a:r>
              <a:rPr lang="en-US" sz="1800" dirty="0"/>
              <a:t>: Use random KEM shared secret instead of real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Reduction R1 against KEM CPA security game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R1 with KEM-CPA-real = Game 0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R1 with KEM-CPA-ideal = Game 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2</a:t>
            </a:r>
            <a:r>
              <a:rPr lang="en-US" sz="1800" dirty="0"/>
              <a:t>: Encrypt right message instead of left (under random key)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Reduction R2 against DEM OTS security game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R2 with DEM-OTS-left = Game 1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R2 with DEM-OTS-right = Game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3</a:t>
            </a:r>
            <a:r>
              <a:rPr lang="en-US" sz="1800" dirty="0"/>
              <a:t>: Use real KEM shared secret instead of random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Reduction R3 against KEM CPA security game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R3 with KEM-CPA-ideal = Game 2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R3 with KEM-CPA-real = Game 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Game 3 = KEM-DEM scheme in PKE-CPA-right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F1110-83CE-E51A-1202-D25E55EFE8A9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</p:spTree>
    <p:extLst>
      <p:ext uri="{BB962C8B-B14F-4D97-AF65-F5344CB8AC3E}">
        <p14:creationId xmlns:p14="http://schemas.microsoft.com/office/powerpoint/2010/main" val="51362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AAF40-A36F-3C6F-FB8A-B7C8A9A4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02CB-9F40-654F-C58A-E5F9A21B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941076-0B5C-A839-DC19-106828D9268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62388" y="1247460"/>
            <a:ext cx="4912738" cy="5225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35E1A-7C27-83A4-E7FB-4262D7497D18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5028CB9-DB5E-5042-C9D4-7134AE1779AD}"/>
              </a:ext>
            </a:extLst>
          </p:cNvPr>
          <p:cNvSpPr/>
          <p:nvPr/>
        </p:nvSpPr>
        <p:spPr>
          <a:xfrm>
            <a:off x="5275126" y="1941431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2BC73-82B0-F978-C01F-A8B4CA72221D}"/>
              </a:ext>
            </a:extLst>
          </p:cNvPr>
          <p:cNvSpPr txBox="1"/>
          <p:nvPr/>
        </p:nvSpPr>
        <p:spPr>
          <a:xfrm>
            <a:off x="6096000" y="2200666"/>
            <a:ext cx="543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Code-wise equivalence steps: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err="1">
                <a:solidFill>
                  <a:schemeClr val="accent1"/>
                </a:solidFill>
              </a:rPr>
              <a:t>ProofFrog</a:t>
            </a:r>
            <a:r>
              <a:rPr lang="en-US" sz="2400" dirty="0">
                <a:solidFill>
                  <a:schemeClr val="accent1"/>
                </a:solidFill>
              </a:rPr>
              <a:t> checks that these steps are code-wise equivalent by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inlining the scheme &amp; reduction into the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canonicalizing each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comparing the programs as strings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51DD151-4F4F-ED33-2B72-FB365D6BAE2D}"/>
              </a:ext>
            </a:extLst>
          </p:cNvPr>
          <p:cNvSpPr/>
          <p:nvPr/>
        </p:nvSpPr>
        <p:spPr>
          <a:xfrm>
            <a:off x="5275126" y="3206527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E10377B-EB9D-67DC-DB6A-3A099023B4A9}"/>
              </a:ext>
            </a:extLst>
          </p:cNvPr>
          <p:cNvSpPr/>
          <p:nvPr/>
        </p:nvSpPr>
        <p:spPr>
          <a:xfrm>
            <a:off x="5275125" y="4471623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BC6C667-F24E-84C1-775D-44CC18BD6649}"/>
              </a:ext>
            </a:extLst>
          </p:cNvPr>
          <p:cNvSpPr/>
          <p:nvPr/>
        </p:nvSpPr>
        <p:spPr>
          <a:xfrm>
            <a:off x="5275124" y="5736719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9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81A91-8823-67D8-E605-35D9F4E0A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88A3-2B26-7A2D-DE06-69496AB2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98D0D7-13D3-F69B-E7BC-DC12F6F4684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62388" y="1247460"/>
            <a:ext cx="4912738" cy="5225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0D110-C155-DDF5-4921-A35AAF63295A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6099E-C730-5BFC-D65E-DF2A2AF836A6}"/>
              </a:ext>
            </a:extLst>
          </p:cNvPr>
          <p:cNvSpPr txBox="1"/>
          <p:nvPr/>
        </p:nvSpPr>
        <p:spPr>
          <a:xfrm>
            <a:off x="6096000" y="2200666"/>
            <a:ext cx="543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Indistinguishable by </a:t>
            </a:r>
            <a:br>
              <a:rPr lang="en-US" sz="2400" b="1" dirty="0">
                <a:solidFill>
                  <a:schemeClr val="accent6"/>
                </a:solidFill>
              </a:rPr>
            </a:br>
            <a:r>
              <a:rPr lang="en-US" sz="2400" b="1" dirty="0">
                <a:solidFill>
                  <a:schemeClr val="accent6"/>
                </a:solidFill>
              </a:rPr>
              <a:t>assumption steps:</a:t>
            </a:r>
          </a:p>
          <a:p>
            <a:endParaRPr lang="en-US" sz="2400" dirty="0">
              <a:solidFill>
                <a:schemeClr val="accent6"/>
              </a:solidFill>
            </a:endParaRPr>
          </a:p>
          <a:p>
            <a:r>
              <a:rPr lang="en-US" sz="2400" dirty="0" err="1">
                <a:solidFill>
                  <a:schemeClr val="accent6"/>
                </a:solidFill>
              </a:rPr>
              <a:t>ProofFrog</a:t>
            </a:r>
            <a:r>
              <a:rPr lang="en-US" sz="2400" dirty="0">
                <a:solidFill>
                  <a:schemeClr val="accent6"/>
                </a:solidFill>
              </a:rPr>
              <a:t> checks that these steps are indistinguishable by an assumption in the theorem statement: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assume: CPAKEM(K)</a:t>
            </a:r>
            <a:r>
              <a:rPr lang="en-US" sz="2400" dirty="0">
                <a:solidFill>
                  <a:schemeClr val="accent6"/>
                </a:solidFill>
              </a:rPr>
              <a:t> implies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CPAKEM(K).Real ≈ CPAKEM(K).Ideal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assume: OTS(E)</a:t>
            </a:r>
            <a:r>
              <a:rPr lang="en-US" sz="2400" dirty="0">
                <a:solidFill>
                  <a:schemeClr val="accent6"/>
                </a:solidFill>
              </a:rPr>
              <a:t> implies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OTS(E).Left ≈ OTS(E).Right</a:t>
            </a:r>
            <a:endParaRPr lang="en-US" sz="2800" dirty="0">
              <a:solidFill>
                <a:schemeClr val="accent6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1BB6925-9768-2CFB-4A05-917E3905D7D9}"/>
              </a:ext>
            </a:extLst>
          </p:cNvPr>
          <p:cNvSpPr/>
          <p:nvPr/>
        </p:nvSpPr>
        <p:spPr>
          <a:xfrm>
            <a:off x="5275126" y="2318513"/>
            <a:ext cx="185111" cy="1196211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515A284-4C9C-328A-75AD-913CD102BCB2}"/>
              </a:ext>
            </a:extLst>
          </p:cNvPr>
          <p:cNvSpPr/>
          <p:nvPr/>
        </p:nvSpPr>
        <p:spPr>
          <a:xfrm>
            <a:off x="5275125" y="3554480"/>
            <a:ext cx="185111" cy="1196211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7D856AF-1BD3-064D-9BC4-5B727DF522C7}"/>
              </a:ext>
            </a:extLst>
          </p:cNvPr>
          <p:cNvSpPr/>
          <p:nvPr/>
        </p:nvSpPr>
        <p:spPr>
          <a:xfrm>
            <a:off x="5275124" y="4819576"/>
            <a:ext cx="185111" cy="1196211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0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12C1-708C-7CFB-8B41-7B89FD82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Different ways of structuring the experiment &amp; oracles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09D44-DEC4-7858-C940-46AC1EE49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main function that explicitly calls adversary with specified oracles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initialize / adversary access to all oracles / finalize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initialize / adversary access to all oracles + direct adversary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C7859-9257-49E7-21DB-D1C9B2411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3113D-AB19-91E4-8823-DCE03B68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261E1-874E-750B-E32D-C6608DC8A5C7}"/>
              </a:ext>
            </a:extLst>
          </p:cNvPr>
          <p:cNvSpPr/>
          <p:nvPr/>
        </p:nvSpPr>
        <p:spPr>
          <a:xfrm>
            <a:off x="160729" y="4521201"/>
            <a:ext cx="11569729" cy="1419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1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D79A1-2C4D-B33B-F274-619BFAC1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C2A3-37BD-E5C2-5AC1-63FDEF41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E9972C-11BA-2A69-B52A-36B81536568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62388" y="1247460"/>
            <a:ext cx="4912738" cy="5225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84429-B641-2D23-FB92-9B2E7EFCD54C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0E774-1894-6392-7B4F-7BA62185378E}"/>
              </a:ext>
            </a:extLst>
          </p:cNvPr>
          <p:cNvSpPr txBox="1"/>
          <p:nvPr/>
        </p:nvSpPr>
        <p:spPr>
          <a:xfrm>
            <a:off x="5834569" y="2983064"/>
            <a:ext cx="5435600" cy="175432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All that we have left to do is write out the three reductions </a:t>
            </a:r>
            <a:r>
              <a:rPr lang="en-US" sz="32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R1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R2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R3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197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4E6811-0F6B-D299-03C4-B8A2EAAD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Reduction R1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2639D7-C439-06CB-A090-CB51A91063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95" y="1822450"/>
            <a:ext cx="3898900" cy="3771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4F607-CE64-92A7-D1E0-CF7AEFB3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99D03-6EEB-693A-D0AF-660AB047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B9A57A-1840-C4C9-BB47-744B797B91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32187" y="1817824"/>
            <a:ext cx="7740320" cy="377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0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854C2-71B6-0A2F-BC99-36842A82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96024F-7F1E-00DB-7CDB-3B6093BE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Reduction R2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CC9CA9-8BC3-7E73-A12F-ECCFD0E2FA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072" y="1844483"/>
            <a:ext cx="3898900" cy="3771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8F6AF-6070-4D66-6117-7F2A19E1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8B6EB-67E1-AA81-6258-5359046A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C134027-0103-1416-B776-8854F6EF1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99" y="1330035"/>
            <a:ext cx="6556816" cy="5417112"/>
          </a:xfrm>
        </p:spPr>
      </p:pic>
    </p:spTree>
    <p:extLst>
      <p:ext uri="{BB962C8B-B14F-4D97-AF65-F5344CB8AC3E}">
        <p14:creationId xmlns:p14="http://schemas.microsoft.com/office/powerpoint/2010/main" val="40515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3FC06-759B-35C0-9369-D9293980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5A5FAD-38B4-2FE8-A0D8-E8A6EACB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Reduction R3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56CA63-DEA5-924D-A24B-C54371A164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95" y="1822450"/>
            <a:ext cx="3898900" cy="3771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C2D38-9E67-ED53-82C1-D6F86B8B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0977E-91B6-FF4A-CC3D-2241F14D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4C89DB2-023B-C398-FEF9-87DBF97840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190" y="1735628"/>
            <a:ext cx="7910626" cy="3891773"/>
          </a:xfrm>
        </p:spPr>
      </p:pic>
    </p:spTree>
    <p:extLst>
      <p:ext uri="{BB962C8B-B14F-4D97-AF65-F5344CB8AC3E}">
        <p14:creationId xmlns:p14="http://schemas.microsoft.com/office/powerpoint/2010/main" val="323139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EF76-835D-D788-6572-4194AA11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We're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9CF5-C3F5-3151-8D8C-5B49951B9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3"/>
            <a:ext cx="5586855" cy="4745265"/>
          </a:xfrm>
          <a:solidFill>
            <a:schemeClr val="bg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&gt; </a:t>
            </a:r>
            <a:r>
              <a:rPr lang="en-US" sz="2000" b="1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proof_frog</a:t>
            </a:r>
            <a:r>
              <a:rPr lang="en-US" sz="2000" b="1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prove Hyb-is-</a:t>
            </a:r>
            <a:r>
              <a:rPr lang="en-US" sz="2000" b="1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CPA.proof</a:t>
            </a:r>
            <a:endParaRPr lang="en-US" sz="2000" b="1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endParaRPr lang="en-CA" sz="2000" dirty="0"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==STEP 1===</a:t>
            </a: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Current: CPA(H).Left;</a:t>
            </a: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Hop To: Game0(K, E, H);</a:t>
            </a: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endParaRPr lang="en-CA" sz="2000" dirty="0"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SIMPLIFYING CURRENT GAME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Game Left() {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[…]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Inline Success!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b="1" dirty="0">
                <a:solidFill>
                  <a:srgbClr val="00B050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Proof Succeeded!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769A8-8B8F-C5F2-26D5-43F0308237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dirty="0"/>
              <a:t>3 files for primitive syntax: 27 LoC</a:t>
            </a:r>
          </a:p>
          <a:p>
            <a:r>
              <a:rPr lang="en-US" dirty="0"/>
              <a:t>3 files for security definitions: 83 LoC</a:t>
            </a:r>
          </a:p>
          <a:p>
            <a:r>
              <a:rPr lang="en-US" dirty="0"/>
              <a:t>1 file for scheme: 26 LoC</a:t>
            </a:r>
          </a:p>
          <a:p>
            <a:r>
              <a:rPr lang="en-US" dirty="0"/>
              <a:t>1 file for proof: 75 LoC</a:t>
            </a:r>
          </a:p>
          <a:p>
            <a:endParaRPr lang="en-US" dirty="0"/>
          </a:p>
          <a:p>
            <a:r>
              <a:rPr lang="en-US" dirty="0"/>
              <a:t>Took me about 30 minutes to write it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E8A96-7094-BF4B-E749-7CD890C0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7641-CCCF-6FFD-99A6-255E173D4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3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BEC1-F358-F6C6-4396-70CC1FA6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Other examples from Joy of Cryptography in </a:t>
            </a:r>
            <a:r>
              <a:rPr lang="en-US" dirty="0" err="1"/>
              <a:t>ProofFrog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B0305A-AD98-EE9C-4BC4-0054551424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2388" y="1663700"/>
            <a:ext cx="4152900" cy="40894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CAE632-C28E-9541-CC62-D4E9D1FE96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88000" y="1330035"/>
            <a:ext cx="6134535" cy="54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6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2623-A7E9-F6E1-E90D-20251EF1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Neato: Variable-length hybrid argument in </a:t>
            </a:r>
            <a:r>
              <a:rPr lang="en-US" dirty="0" err="1"/>
              <a:t>ProofFrog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21F28-CB25-10A7-A57F-72E509EF9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66697" y="1870085"/>
            <a:ext cx="7242605" cy="367662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games: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18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CPA(E).Left;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18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induction(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from 1 to q) {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OneTimeSecrecy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(E).Left compose R(E,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);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OneTimeSecrecy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(E).Right compose R(E,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);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}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18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CPA(E).Right;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C433F-4D8D-731C-4507-CE89FF1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A few details omitted for presentation clarity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235B-2BDF-21B7-4437-AC1735F5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1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C3FE-1D5C-CCDD-2DF1-2D40EA4C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ProofFrog</a:t>
            </a:r>
            <a:r>
              <a:rPr lang="en-US" dirty="0"/>
              <a:t> has many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42FE-40F2-27C6-239D-BC6DCD47C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formal-verified base or precise semantics</a:t>
            </a:r>
          </a:p>
          <a:p>
            <a:r>
              <a:rPr lang="en-US" dirty="0"/>
              <a:t>Very tied to the game-hopping formalism</a:t>
            </a:r>
          </a:p>
          <a:p>
            <a:r>
              <a:rPr lang="en-US" dirty="0"/>
              <a:t>Restricted domain specific language</a:t>
            </a:r>
          </a:p>
          <a:p>
            <a:r>
              <a:rPr lang="en-US" dirty="0"/>
              <a:t>Very little understanding of mathematics</a:t>
            </a:r>
          </a:p>
          <a:p>
            <a:r>
              <a:rPr lang="en-US" dirty="0"/>
              <a:t>No manual intervention if proof engine fails</a:t>
            </a:r>
          </a:p>
          <a:p>
            <a:r>
              <a:rPr lang="en-US" dirty="0"/>
              <a:t>No attempt yet at protocols with complex states</a:t>
            </a:r>
          </a:p>
          <a:p>
            <a:r>
              <a:rPr lang="en-US" dirty="0"/>
              <a:t>Minimal tooling and documentation</a:t>
            </a:r>
          </a:p>
          <a:p>
            <a:r>
              <a:rPr lang="en-US" dirty="0"/>
              <a:t>Minimal developer community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CDD52-5B15-5D83-C8BD-2E852C36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2011-DB79-AEED-93E8-89F07CB4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1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529D5-E05A-2905-8257-6276763F8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592" y="3461558"/>
            <a:ext cx="11569728" cy="2112977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+mj-lt"/>
              </a:rPr>
              <a:t>A: Uncertain; looking for feedback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E7FB3-470A-D4C4-3322-3429667C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Q: What is the future of </a:t>
            </a:r>
            <a:r>
              <a:rPr lang="en-US" dirty="0" err="1"/>
              <a:t>ProofFrog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72481-69E4-3E39-744F-4D95751E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254CD-FE3F-6DBC-48DC-658940EC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5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F458AD-77BA-726B-8D97-F0B61F949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5501939" cy="245231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Continue developing </a:t>
            </a:r>
            <a:r>
              <a:rPr lang="en-US" sz="4000" dirty="0" err="1"/>
              <a:t>ProofFrog</a:t>
            </a:r>
            <a:r>
              <a:rPr lang="en-US" sz="4000" dirty="0"/>
              <a:t> as a formal verification engine?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31317B-DF93-2BC4-18B2-553130D8F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2886420"/>
            <a:ext cx="5501939" cy="3121860"/>
          </a:xfrm>
        </p:spPr>
        <p:txBody>
          <a:bodyPr/>
          <a:lstStyle/>
          <a:p>
            <a:r>
              <a:rPr lang="en-US" dirty="0"/>
              <a:t>Improve expressivity</a:t>
            </a:r>
          </a:p>
          <a:p>
            <a:r>
              <a:rPr lang="en-US" dirty="0"/>
              <a:t>Option to fork out to </a:t>
            </a:r>
            <a:r>
              <a:rPr lang="en-US" dirty="0" err="1"/>
              <a:t>EasyCrypt</a:t>
            </a:r>
            <a:r>
              <a:rPr lang="en-US" dirty="0"/>
              <a:t> when stuck</a:t>
            </a:r>
          </a:p>
          <a:p>
            <a:r>
              <a:rPr lang="en-US" dirty="0"/>
              <a:t>Export to LaTeX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95766-7AED-B781-7FEE-4A27B2A2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86AD-5B4D-D7DE-F9BB-0F504A72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34E33D0C-291A-B781-458C-0F986833C7EE}"/>
              </a:ext>
            </a:extLst>
          </p:cNvPr>
          <p:cNvSpPr txBox="1">
            <a:spLocks/>
          </p:cNvSpPr>
          <p:nvPr/>
        </p:nvSpPr>
        <p:spPr>
          <a:xfrm>
            <a:off x="6430178" y="434108"/>
            <a:ext cx="5501939" cy="2452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Transition to a tool to support pen-and-paper cryptographers?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E0F3FE1-7366-31B6-479C-218A42B45CE7}"/>
              </a:ext>
            </a:extLst>
          </p:cNvPr>
          <p:cNvSpPr txBox="1">
            <a:spLocks/>
          </p:cNvSpPr>
          <p:nvPr/>
        </p:nvSpPr>
        <p:spPr>
          <a:xfrm>
            <a:off x="6430177" y="2886420"/>
            <a:ext cx="5501939" cy="3121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Manage game source code for pen-and-paper proofs in a </a:t>
            </a:r>
            <a:r>
              <a:rPr lang="en-US" dirty="0" err="1"/>
              <a:t>domai</a:t>
            </a:r>
            <a:r>
              <a:rPr lang="en-US" dirty="0"/>
              <a:t>—specific language</a:t>
            </a:r>
          </a:p>
          <a:p>
            <a:r>
              <a:rPr lang="en-US" dirty="0"/>
              <a:t>Some type-checking and minimal validation</a:t>
            </a:r>
          </a:p>
          <a:p>
            <a:r>
              <a:rPr lang="en-US" dirty="0"/>
              <a:t>Export to LaTeX</a:t>
            </a:r>
          </a:p>
        </p:txBody>
      </p:sp>
    </p:spTree>
    <p:extLst>
      <p:ext uri="{BB962C8B-B14F-4D97-AF65-F5344CB8AC3E}">
        <p14:creationId xmlns:p14="http://schemas.microsoft.com/office/powerpoint/2010/main" val="199033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944CE-616E-9608-6A8E-4E729A27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experiment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63073-5975-820E-15CD-3C3283ACF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single-game win/lose </a:t>
            </a:r>
            <a:br>
              <a:rPr lang="en-US" sz="3200" b="1" dirty="0"/>
            </a:br>
            <a:r>
              <a:rPr lang="en-US" sz="3200" dirty="0"/>
              <a:t>(secure if success probability ≈ 0)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single-game hidden bit guessing </a:t>
            </a:r>
            <a:br>
              <a:rPr lang="en-US" sz="3200" b="1" dirty="0"/>
            </a:br>
            <a:r>
              <a:rPr lang="en-US" sz="3200" dirty="0"/>
              <a:t>(secure if success probability ≈ ½)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two-game indistinguishability: </a:t>
            </a:r>
            <a:br>
              <a:rPr lang="en-US" sz="3200" b="1" dirty="0"/>
            </a:br>
            <a:r>
              <a:rPr lang="en-US" sz="3200" dirty="0"/>
              <a:t>left/right, real/random, real/ideal, ...</a:t>
            </a:r>
            <a:br>
              <a:rPr lang="en-US" sz="3200" dirty="0"/>
            </a:br>
            <a:r>
              <a:rPr lang="en-US" sz="3200" dirty="0"/>
              <a:t>(secure if distinguishing advantage ≈ ½)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284D3-56A7-4EFE-806D-5E957667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2CD6A-A846-1EAA-0D29-7D99B546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544C3-EB3C-3F3C-B7DB-DF114087407B}"/>
              </a:ext>
            </a:extLst>
          </p:cNvPr>
          <p:cNvSpPr/>
          <p:nvPr/>
        </p:nvSpPr>
        <p:spPr>
          <a:xfrm>
            <a:off x="259882" y="4307037"/>
            <a:ext cx="11203985" cy="1419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68B68-FE30-45A3-8C75-FB3A74CFA24C}"/>
              </a:ext>
            </a:extLst>
          </p:cNvPr>
          <p:cNvSpPr txBox="1"/>
          <p:nvPr/>
        </p:nvSpPr>
        <p:spPr>
          <a:xfrm>
            <a:off x="4015758" y="5657671"/>
            <a:ext cx="7864653" cy="120032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Can even do this style for traditional win/lose games like</a:t>
            </a:r>
            <a:br>
              <a:rPr lang="en-US" sz="2400" dirty="0"/>
            </a:br>
            <a:r>
              <a:rPr lang="en-US" sz="2400" dirty="0"/>
              <a:t>unforgeability: e.g. "check" oracle that runs verify (real)</a:t>
            </a:r>
            <a:br>
              <a:rPr lang="en-US" sz="2400" dirty="0"/>
            </a:br>
            <a:r>
              <a:rPr lang="en-US" sz="2400" dirty="0"/>
              <a:t>versus rejects if not on a list (ideal)</a:t>
            </a:r>
          </a:p>
        </p:txBody>
      </p:sp>
    </p:spTree>
    <p:extLst>
      <p:ext uri="{BB962C8B-B14F-4D97-AF65-F5344CB8AC3E}">
        <p14:creationId xmlns:p14="http://schemas.microsoft.com/office/powerpoint/2010/main" val="384499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DC02-D43B-432D-324E-F71F2407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E5C8-156A-3992-FB59-EFFE8DEEA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ProofFrog: A Tool for Verifying Cryptographic Game-Hopping Proofs</a:t>
            </a:r>
          </a:p>
        </p:txBody>
      </p:sp>
      <p:pic>
        <p:nvPicPr>
          <p:cNvPr id="6" name="Picture 5" descr="A cartoon frog holding a magnifying glass&#10;&#10;Description automatically generated">
            <a:extLst>
              <a:ext uri="{FF2B5EF4-FFF2-40B4-BE49-F238E27FC236}">
                <a16:creationId xmlns:a16="http://schemas.microsoft.com/office/drawing/2014/main" id="{F7675B8D-0265-E012-B1E9-E65E8953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3" y="2541155"/>
            <a:ext cx="3545964" cy="30580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rog">
                <a:extLst>
                  <a:ext uri="{FF2B5EF4-FFF2-40B4-BE49-F238E27FC236}">
                    <a16:creationId xmlns:a16="http://schemas.microsoft.com/office/drawing/2014/main" id="{DC504E77-7054-DB70-100C-F6AB4C4B2D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08658" y="2438779"/>
              <a:ext cx="3474534" cy="3246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74534" cy="3246281"/>
                    </a:xfrm>
                    <a:prstGeom prst="rect">
                      <a:avLst/>
                    </a:prstGeom>
                  </am3d:spPr>
                  <am3d:camera>
                    <am3d:pos x="0" y="0" z="66264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518206" d="1000000"/>
                    <am3d:preTrans dx="-19146" dy="-8174662" dz="731157"/>
                    <am3d:scale>
                      <am3d:sx n="1000000" d="1000000"/>
                      <am3d:sy n="1000000" d="1000000"/>
                      <am3d:sz n="1000000" d="1000000"/>
                    </am3d:scale>
                    <am3d:rot ax="1394894" ay="2418906" az="9319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51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rog">
                <a:extLst>
                  <a:ext uri="{FF2B5EF4-FFF2-40B4-BE49-F238E27FC236}">
                    <a16:creationId xmlns:a16="http://schemas.microsoft.com/office/drawing/2014/main" id="{DC504E77-7054-DB70-100C-F6AB4C4B2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8658" y="2438779"/>
                <a:ext cx="3474534" cy="324628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5243294-A1DD-84E0-9D85-CEEB6823EE95}"/>
              </a:ext>
            </a:extLst>
          </p:cNvPr>
          <p:cNvGrpSpPr/>
          <p:nvPr/>
        </p:nvGrpSpPr>
        <p:grpSpPr>
          <a:xfrm>
            <a:off x="4630982" y="5915566"/>
            <a:ext cx="4881153" cy="461665"/>
            <a:chOff x="213360" y="6271821"/>
            <a:chExt cx="4881153" cy="461665"/>
          </a:xfrm>
        </p:grpSpPr>
        <p:pic>
          <p:nvPicPr>
            <p:cNvPr id="7" name="Picture 6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E8A4D3C8-7B37-3111-2A70-C5B4355E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360" y="6320091"/>
              <a:ext cx="681098" cy="3651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F0F2BA-F2D6-DCE1-8DF8-C741C7BFAFE4}"/>
                </a:ext>
              </a:extLst>
            </p:cNvPr>
            <p:cNvSpPr txBox="1"/>
            <p:nvPr/>
          </p:nvSpPr>
          <p:spPr>
            <a:xfrm>
              <a:off x="976802" y="6271821"/>
              <a:ext cx="4117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2"/>
                  </a:solidFill>
                </a:rPr>
                <a:t>We acknowledge the support of the Natural Sciences and Engineering Research Council of Canada (NSERC).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Subtitle 7">
            <a:extLst>
              <a:ext uri="{FF2B5EF4-FFF2-40B4-BE49-F238E27FC236}">
                <a16:creationId xmlns:a16="http://schemas.microsoft.com/office/drawing/2014/main" id="{9165658B-1536-FD4D-3396-613D80208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15622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Douglas Stebila</a:t>
            </a:r>
          </a:p>
          <a:p>
            <a:r>
              <a:rPr lang="en-US" sz="2000" dirty="0">
                <a:solidFill>
                  <a:schemeClr val="tx1"/>
                </a:solidFill>
              </a:rPr>
              <a:t>Joint work with Ross Evans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and Matthew McKague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152F2-7521-1E0F-9106-6B9B45620F6F}"/>
              </a:ext>
            </a:extLst>
          </p:cNvPr>
          <p:cNvSpPr txBox="1"/>
          <p:nvPr/>
        </p:nvSpPr>
        <p:spPr>
          <a:xfrm>
            <a:off x="452740" y="2733561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7"/>
              </a:rPr>
              <a:t>https://prooffrog.github.io/</a:t>
            </a: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8"/>
              </a:rPr>
              <a:t>https://eprint.iacr.org/2025/418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8871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25CF-00E7-4C43-1704-6D1603C6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904F-AC74-3F6B-97CC-CE659E00B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/>
              <a:t>library</a:t>
            </a:r>
            <a:r>
              <a:rPr lang="en-US" sz="3200" dirty="0"/>
              <a:t> is a collection of algorithms (each with input/output interfaces) and private variables that the algorithms can access.</a:t>
            </a:r>
          </a:p>
          <a:p>
            <a:endParaRPr lang="en-US" sz="3200" dirty="0"/>
          </a:p>
          <a:p>
            <a:r>
              <a:rPr lang="en-US" sz="3200" dirty="0"/>
              <a:t>An algorithm can call into a library.  The combined program is denoted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D5CD8-B285-EBF7-4E51-04301A21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E33AF-16F2-CD68-129B-779D3C7A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A5F41-873A-13C1-4417-853E8A5A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85" y="4364733"/>
            <a:ext cx="1092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5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4960-36C6-1525-D384-4235898B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Libraries for security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06BE9-4DEF-4350-E835-D53812A47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libraries to formalize a security definition:</a:t>
            </a:r>
          </a:p>
          <a:p>
            <a:pPr lvl="1"/>
            <a:r>
              <a:rPr lang="en-US" dirty="0"/>
              <a:t>private variables for the experiment</a:t>
            </a:r>
          </a:p>
          <a:p>
            <a:pPr lvl="1"/>
            <a:r>
              <a:rPr lang="en-US" dirty="0"/>
              <a:t>initialize routine</a:t>
            </a:r>
          </a:p>
          <a:p>
            <a:pPr lvl="1"/>
            <a:r>
              <a:rPr lang="en-US" dirty="0"/>
              <a:t>oracles that the adversary can call</a:t>
            </a:r>
          </a:p>
          <a:p>
            <a:r>
              <a:rPr lang="en-US" dirty="0"/>
              <a:t>For a scheme       in a two-game indistinguishability experiment </a:t>
            </a:r>
            <a:br>
              <a:rPr lang="en-US" dirty="0"/>
            </a:br>
            <a:r>
              <a:rPr lang="en-US" dirty="0"/>
              <a:t>we want to show that, for all programs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2E063-1B15-0A39-2346-70E35AA9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2E275-28CF-9041-9836-45CD6991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2B0A6-C196-EDD3-7D22-3A4B942C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558" y="4665302"/>
            <a:ext cx="7772400" cy="532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0047C-922E-F53A-36B6-EFB0C1FE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094" y="3596991"/>
            <a:ext cx="228093" cy="257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D6408-1970-3A5F-AA44-7D034BD3F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829" y="3532372"/>
            <a:ext cx="2118760" cy="387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B6430-5EE7-76EA-1DCF-C35A336F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609" y="3955631"/>
            <a:ext cx="287595" cy="2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8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Math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DE2498"/>
      </a:accent1>
      <a:accent2>
        <a:srgbClr val="0C0C0C"/>
      </a:accent2>
      <a:accent3>
        <a:srgbClr val="FF62AA"/>
      </a:accent3>
      <a:accent4>
        <a:srgbClr val="FFBDEF"/>
      </a:accent4>
      <a:accent5>
        <a:srgbClr val="C50078"/>
      </a:accent5>
      <a:accent6>
        <a:srgbClr val="0073CE"/>
      </a:accent6>
      <a:hlink>
        <a:srgbClr val="C50078"/>
      </a:hlink>
      <a:folHlink>
        <a:srgbClr val="595959"/>
      </a:folHlink>
    </a:clrScheme>
    <a:fontScheme name="Custom 6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ulty_of_mathematics_powerpoint_template_16-9_widescreen" id="{3A67D3AE-E7B6-9047-BD69-C458749CDD0A}" vid="{732B3BD8-0955-F34A-A9C8-6A5C97B2E8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5D3CEC2F76A4CA1EC3507E2D03D36" ma:contentTypeVersion="8" ma:contentTypeDescription="Create a new document." ma:contentTypeScope="" ma:versionID="e8f3f562056a22ae9893f98fb864f43a">
  <xsd:schema xmlns:xsd="http://www.w3.org/2001/XMLSchema" xmlns:xs="http://www.w3.org/2001/XMLSchema" xmlns:p="http://schemas.microsoft.com/office/2006/metadata/properties" xmlns:ns2="9bed8fe0-fd4c-4f92-9936-a2497f3396f6" xmlns:ns3="5d8f0207-1964-4a5e-9049-2927796093eb" targetNamespace="http://schemas.microsoft.com/office/2006/metadata/properties" ma:root="true" ma:fieldsID="1923fb297802a2b8ad748ba491dbb62d" ns2:_="" ns3:_="">
    <xsd:import namespace="9bed8fe0-fd4c-4f92-9936-a2497f3396f6"/>
    <xsd:import namespace="5d8f0207-1964-4a5e-9049-292779609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8fe0-fd4c-4f92-9936-a2497f3396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f0207-1964-4a5e-9049-292779609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19B72-587F-41F9-8CE0-977F8B5E9E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ed8fe0-fd4c-4f92-9936-a2497f3396f6"/>
    <ds:schemaRef ds:uri="5d8f0207-1964-4a5e-9049-2927796093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FEDD0-754E-477E-8C18-F39BF38C372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D17CF7-0A39-432C-91E2-AB56868E98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6066</TotalTime>
  <Words>2865</Words>
  <Application>Microsoft Macintosh PowerPoint</Application>
  <PresentationFormat>Widescreen</PresentationFormat>
  <Paragraphs>391</Paragraphs>
  <Slides>70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Barlow Condensed</vt:lpstr>
      <vt:lpstr>Calibri</vt:lpstr>
      <vt:lpstr>Courier New</vt:lpstr>
      <vt:lpstr>Georgia</vt:lpstr>
      <vt:lpstr>MesloLGS NF</vt:lpstr>
      <vt:lpstr>Verdana</vt:lpstr>
      <vt:lpstr>Wingdings</vt:lpstr>
      <vt:lpstr>UofWaterloo_WhiteBkgrd</vt:lpstr>
      <vt:lpstr>Primitives: KEM-DEM Security  Pen &amp; Paper Proof</vt:lpstr>
      <vt:lpstr>Recap: Provable Security  and Game Hopping Proofs</vt:lpstr>
      <vt:lpstr>Recap of provable security</vt:lpstr>
      <vt:lpstr>Code-based game-playing proofs</vt:lpstr>
      <vt:lpstr>Code-based  game-playing proofs</vt:lpstr>
      <vt:lpstr>Different ways of structuring the experiment &amp; oracles</vt:lpstr>
      <vt:lpstr>Different experiment styles</vt:lpstr>
      <vt:lpstr>Terminology</vt:lpstr>
      <vt:lpstr>Libraries for security definitions</vt:lpstr>
      <vt:lpstr>Terminology</vt:lpstr>
      <vt:lpstr>Game-hopping proofs</vt:lpstr>
      <vt:lpstr>Game-hopping proofs</vt:lpstr>
      <vt:lpstr>Game-hopping proofs</vt:lpstr>
      <vt:lpstr>KEM-DEM is IND-CPA</vt:lpstr>
      <vt:lpstr>Goal: KEM-DEM is IND-CPA</vt:lpstr>
      <vt:lpstr>Goal: KEM-DEM is IND-CPA</vt:lpstr>
      <vt:lpstr>If we want to be thorough, we need to:</vt:lpstr>
      <vt:lpstr>Opinionated choices for this proof</vt:lpstr>
      <vt:lpstr>1.a) Syntax of symmetric encryption scheme</vt:lpstr>
      <vt:lpstr>1.b) One-time secrecy of symmetric encryption</vt:lpstr>
      <vt:lpstr>2.a) Syntax of key encapsulation mechanism</vt:lpstr>
      <vt:lpstr>2.b) IND-CPA security of a KEM</vt:lpstr>
      <vt:lpstr>3.a) Syntax of public key encryption</vt:lpstr>
      <vt:lpstr>3.b) IND-CPA security of a PKE</vt:lpstr>
      <vt:lpstr>4. State the KEM-DEM scheme</vt:lpstr>
      <vt:lpstr>5. Proof: Game 0: Inline KEM-DEM scheme into CPA-left game</vt:lpstr>
      <vt:lpstr>5. Proof: Game 0 is equivalent to a reduction calling into the CPA-real game for the KEM</vt:lpstr>
      <vt:lpstr>5. Proof: Hop to Game 1 by switching the KEM CPA-real game to CPA-ideal</vt:lpstr>
      <vt:lpstr>5. Proof: Game 1: Write out Game 1 explicitly by inlining previous slide</vt:lpstr>
      <vt:lpstr>5. Proof: Game 1: Note that KEM shared secret space equals symmetric key encryption space</vt:lpstr>
      <vt:lpstr>5. Proof: Game 1 is equivalent to a reduction calling into the OTS-left game for the DEM</vt:lpstr>
      <vt:lpstr>5. Proof: Hop to Game 2 by switching the DEM OTS-left game to OTS-right</vt:lpstr>
      <vt:lpstr>5. Proof: Game 2: Write out Game 2 explicitly by inlining previous slide</vt:lpstr>
      <vt:lpstr>5. Proof: Game 2: Note that KEM shared secret space equals symmetric key encryption space</vt:lpstr>
      <vt:lpstr>5. Proof: Game 2 is equivalent to a reduction calling into the CPA-ideal game for the KEM</vt:lpstr>
      <vt:lpstr>5. Proof: Hop to Game 3 by switching the KEM CPA-ideal game to CPA-real</vt:lpstr>
      <vt:lpstr>5. Proof: Game 3: Write out Game 3 explicitly by inlining previous slide</vt:lpstr>
      <vt:lpstr>5. Proof: Game 3 is equivalent to the inlining of the KEM-DEM scheme into the PKE CPA-right game</vt:lpstr>
      <vt:lpstr>5. Proof summary</vt:lpstr>
      <vt:lpstr>6. Theorem statement</vt:lpstr>
      <vt:lpstr>ProofFrog: A Tool for Verifying Cryptographic Game-Hopping Proofs</vt:lpstr>
      <vt:lpstr>ProofFrog</vt:lpstr>
      <vt:lpstr>ProofFrog's approach</vt:lpstr>
      <vt:lpstr>ProofFrog engine</vt:lpstr>
      <vt:lpstr>KEM-DEM is IND-CPA</vt:lpstr>
      <vt:lpstr>If we want to be thorough, we need to:</vt:lpstr>
      <vt:lpstr>1.a) Syntax of symmetric encryption scheme</vt:lpstr>
      <vt:lpstr>1.b) One-time secrecy of symmetric encryption</vt:lpstr>
      <vt:lpstr>2.a) Syntax of key encapsulation mechanism</vt:lpstr>
      <vt:lpstr>2.b) IND-CPA security of a KEM</vt:lpstr>
      <vt:lpstr>2.b) IND-CPA security of a KEM</vt:lpstr>
      <vt:lpstr>3.a) Syntax of public key encryption</vt:lpstr>
      <vt:lpstr>3.b) IND-CPA security of a PKE</vt:lpstr>
      <vt:lpstr>4. State the KEM-DEM scheme</vt:lpstr>
      <vt:lpstr>5. Proof: Setting up the theorem statement</vt:lpstr>
      <vt:lpstr>5. Proof: Theorem statement</vt:lpstr>
      <vt:lpstr>5. Proof summary</vt:lpstr>
      <vt:lpstr>5. Proof summary</vt:lpstr>
      <vt:lpstr>5. Proof summary</vt:lpstr>
      <vt:lpstr>5. Proof summary</vt:lpstr>
      <vt:lpstr>5. Proof: Reduction R1</vt:lpstr>
      <vt:lpstr>5. Proof: Reduction R2</vt:lpstr>
      <vt:lpstr>5. Proof: Reduction R3</vt:lpstr>
      <vt:lpstr>We're done!</vt:lpstr>
      <vt:lpstr>Other examples from Joy of Cryptography in ProofFrog</vt:lpstr>
      <vt:lpstr>Neato: Variable-length hybrid argument in ProofFrog</vt:lpstr>
      <vt:lpstr>ProofFrog has many limitations</vt:lpstr>
      <vt:lpstr>Q: What is the future of ProofFrog?</vt:lpstr>
      <vt:lpstr>Continue developing ProofFrog as a formal verification engine?</vt:lpstr>
      <vt:lpstr>ProofFrog: A Tool for Verifying Cryptographic Game-Hopping Proofs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Ross Evans</dc:creator>
  <cp:lastModifiedBy>Douglas Stebila</cp:lastModifiedBy>
  <cp:revision>166</cp:revision>
  <dcterms:created xsi:type="dcterms:W3CDTF">2024-03-15T15:49:55Z</dcterms:created>
  <dcterms:modified xsi:type="dcterms:W3CDTF">2025-05-03T21:06:26Z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</Properties>
</file>